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C699CB88-5E1A-4FAC-892A-60949ACB1F6F}" type="datetimeFigureOut">
              <a:rPr lang="en-US" smtClean="0"/>
              <a:pPr/>
              <a:t>8/12/2023</a:t>
            </a:fld>
            <a:endParaRPr lang="en-US"/>
          </a:p>
        </p:txBody>
      </p:sp>
      <p:sp>
        <p:nvSpPr>
          <p:cNvPr id="8" name="Footer Placeholder 7"/>
          <p:cNvSpPr>
            <a:spLocks noGrp="1"/>
          </p:cNvSpPr>
          <p:nvPr>
            <p:ph type="ftr" sz="quarter" idx="11"/>
          </p:nvPr>
        </p:nvSpPr>
        <p:spPr/>
        <p:txBody>
          <a:bodyPr/>
          <a:lstStyle>
            <a:extLst/>
          </a:lstStyle>
          <a:p>
            <a:endParaRPr kumimoji="0" lang="en-US"/>
          </a:p>
        </p:txBody>
      </p:sp>
      <p:sp>
        <p:nvSpPr>
          <p:cNvPr id="11" name="Slide Number Placeholder 10"/>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699CB88-5E1A-4FAC-892A-60949ACB1F6F}" type="datetimeFigureOut">
              <a:rPr lang="en-US" smtClean="0"/>
              <a:pPr/>
              <a:t>8/12/2023</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699CB88-5E1A-4FAC-892A-60949ACB1F6F}" type="datetimeFigureOut">
              <a:rPr lang="en-US" smtClean="0"/>
              <a:pPr/>
              <a:t>8/12/2023</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699CB88-5E1A-4FAC-892A-60949ACB1F6F}" type="datetimeFigureOut">
              <a:rPr lang="en-US" smtClean="0"/>
              <a:pPr/>
              <a:t>8/12/2023</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699CB88-5E1A-4FAC-892A-60949ACB1F6F}" type="datetimeFigureOut">
              <a:rPr lang="en-US" smtClean="0"/>
              <a:pPr/>
              <a:t>8/12/2023</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699CB88-5E1A-4FAC-892A-60949ACB1F6F}" type="datetimeFigureOut">
              <a:rPr lang="en-US" smtClean="0"/>
              <a:pPr/>
              <a:t>8/12/2023</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699CB88-5E1A-4FAC-892A-60949ACB1F6F}" type="datetimeFigureOut">
              <a:rPr lang="en-US" smtClean="0"/>
              <a:pPr/>
              <a:t>8/12/2023</a:t>
            </a:fld>
            <a:endParaRPr lang="en-US"/>
          </a:p>
        </p:txBody>
      </p:sp>
      <p:sp>
        <p:nvSpPr>
          <p:cNvPr id="8" name="Footer Placeholder 7"/>
          <p:cNvSpPr>
            <a:spLocks noGrp="1"/>
          </p:cNvSpPr>
          <p:nvPr>
            <p:ph type="ftr" sz="quarter" idx="11"/>
          </p:nvPr>
        </p:nvSpPr>
        <p:spPr/>
        <p:txBody>
          <a:bodyPr/>
          <a:lstStyle>
            <a:extLst/>
          </a:lstStyle>
          <a:p>
            <a:endParaRPr kumimoji="0" lang="en-US"/>
          </a:p>
        </p:txBody>
      </p:sp>
      <p:sp>
        <p:nvSpPr>
          <p:cNvPr id="9" name="Slide Number Placeholder 8"/>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699CB88-5E1A-4FAC-892A-60949ACB1F6F}" type="datetimeFigureOut">
              <a:rPr lang="en-US" smtClean="0"/>
              <a:pPr/>
              <a:t>8/12/2023</a:t>
            </a:fld>
            <a:endParaRPr lang="en-US"/>
          </a:p>
        </p:txBody>
      </p:sp>
      <p:sp>
        <p:nvSpPr>
          <p:cNvPr id="4" name="Footer Placeholder 3"/>
          <p:cNvSpPr>
            <a:spLocks noGrp="1"/>
          </p:cNvSpPr>
          <p:nvPr>
            <p:ph type="ftr" sz="quarter" idx="11"/>
          </p:nvPr>
        </p:nvSpPr>
        <p:spPr/>
        <p:txBody>
          <a:bodyPr/>
          <a:lstStyle>
            <a:extLst/>
          </a:lstStyle>
          <a:p>
            <a:endParaRPr kumimoji="0" lang="en-US"/>
          </a:p>
        </p:txBody>
      </p:sp>
      <p:sp>
        <p:nvSpPr>
          <p:cNvPr id="5" name="Slide Number Placeholder 4"/>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C699CB88-5E1A-4FAC-892A-60949ACB1F6F}" type="datetimeFigureOut">
              <a:rPr lang="en-US" smtClean="0"/>
              <a:pPr/>
              <a:t>8/12/2023</a:t>
            </a:fld>
            <a:endParaRPr lang="en-US"/>
          </a:p>
        </p:txBody>
      </p:sp>
      <p:sp>
        <p:nvSpPr>
          <p:cNvPr id="3" name="Footer Placeholder 2"/>
          <p:cNvSpPr>
            <a:spLocks noGrp="1"/>
          </p:cNvSpPr>
          <p:nvPr>
            <p:ph type="ftr" sz="quarter" idx="11"/>
          </p:nvPr>
        </p:nvSpPr>
        <p:spPr/>
        <p:txBody>
          <a:bodyPr/>
          <a:lstStyle>
            <a:extLst/>
          </a:lstStyle>
          <a:p>
            <a:endParaRPr kumimoji="0" lang="en-US"/>
          </a:p>
        </p:txBody>
      </p:sp>
      <p:sp>
        <p:nvSpPr>
          <p:cNvPr id="4" name="Slide Number Placeholder 3"/>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699CB88-5E1A-4FAC-892A-60949ACB1F6F}" type="datetimeFigureOut">
              <a:rPr lang="en-US" smtClean="0"/>
              <a:pPr/>
              <a:t>8/12/2023</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699CB88-5E1A-4FAC-892A-60949ACB1F6F}" type="datetimeFigureOut">
              <a:rPr lang="en-US" smtClean="0"/>
              <a:pPr/>
              <a:t>8/12/2023</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699CB88-5E1A-4FAC-892A-60949ACB1F6F}" type="datetimeFigureOut">
              <a:rPr lang="en-US" smtClean="0"/>
              <a:pPr/>
              <a:t>8/12/2023</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kumimoji="0"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1974DF9-AD47-4691-BA21-BBFCE3637A9A}" type="slidenum">
              <a:rPr kumimoji="0" lang="en-US" smtClean="0"/>
              <a:pPr/>
              <a:t>‹#›</a:t>
            </a:fld>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Kohlberg moral development theory </a:t>
            </a:r>
            <a:endParaRPr lang="en-IN" dirty="0"/>
          </a:p>
        </p:txBody>
      </p:sp>
      <p:sp>
        <p:nvSpPr>
          <p:cNvPr id="3" name="Subtitle 2"/>
          <p:cNvSpPr>
            <a:spLocks noGrp="1"/>
          </p:cNvSpPr>
          <p:nvPr>
            <p:ph type="subTitle" idx="1"/>
          </p:nvPr>
        </p:nvSpPr>
        <p:spPr/>
        <p:txBody>
          <a:bodyPr/>
          <a:lstStyle/>
          <a:p>
            <a:r>
              <a:rPr lang="en-US" dirty="0" smtClean="0"/>
              <a:t>Dr. </a:t>
            </a:r>
            <a:r>
              <a:rPr lang="en-US" dirty="0" err="1" smtClean="0"/>
              <a:t>sunita</a:t>
            </a:r>
            <a:r>
              <a:rPr lang="en-US" dirty="0" smtClean="0"/>
              <a:t> </a:t>
            </a:r>
            <a:r>
              <a:rPr lang="en-US" dirty="0" err="1" smtClean="0"/>
              <a:t>kejriwal</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smtClean="0"/>
              <a:t>Thank you</a:t>
            </a:r>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Moral development is the process by which people develop the distinction between right and wrong (morality) and engage in reasoning between the two (moral reasoning).</a:t>
            </a:r>
            <a:r>
              <a:rPr lang="en-IN" dirty="0" smtClean="0"/>
              <a:t>Cognitive </a:t>
            </a:r>
            <a:r>
              <a:rPr lang="en-IN" dirty="0" smtClean="0"/>
              <a:t>in nature, Kohlberg's theory focuses on the thinking process that occurs when one decides whether a behaviour is right or wrong. Thus, the theoretical emphasis is on how one decides to respond to a moral dilemma, not what one decides or what one actually does.</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IN" dirty="0"/>
          </a:p>
        </p:txBody>
      </p:sp>
      <p:sp>
        <p:nvSpPr>
          <p:cNvPr id="3" name="Content Placeholder 2"/>
          <p:cNvSpPr>
            <a:spLocks noGrp="1"/>
          </p:cNvSpPr>
          <p:nvPr>
            <p:ph idx="1"/>
          </p:nvPr>
        </p:nvSpPr>
        <p:spPr>
          <a:xfrm>
            <a:off x="502920" y="530352"/>
            <a:ext cx="8183880" cy="4684598"/>
          </a:xfrm>
        </p:spPr>
        <p:txBody>
          <a:bodyPr>
            <a:normAutofit fontScale="92500"/>
          </a:bodyPr>
          <a:lstStyle/>
          <a:p>
            <a:r>
              <a:rPr lang="en-IN" dirty="0" smtClean="0"/>
              <a:t>Kohlberg extended Piaget's theory, proposing that moral development is a continual process that occurs throughout the lifespan. Kohlberg's theory outlines six stages of moral development within three different levels</a:t>
            </a:r>
            <a:r>
              <a:rPr lang="en-IN" dirty="0" smtClean="0"/>
              <a:t>.</a:t>
            </a:r>
            <a:r>
              <a:rPr lang="en-IN" dirty="0" smtClean="0"/>
              <a:t> Kohlberg was not interested so much in the answer to whether Heinz was wrong or right but in the </a:t>
            </a:r>
            <a:r>
              <a:rPr lang="en-IN" i="1" dirty="0" smtClean="0"/>
              <a:t>reasoning</a:t>
            </a:r>
            <a:r>
              <a:rPr lang="en-IN" dirty="0" smtClean="0"/>
              <a:t> for each participant's decision. He then classified their reasoning into the stages of his theory of moral development.</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143512"/>
            <a:ext cx="8183880" cy="891528"/>
          </a:xfrm>
        </p:spPr>
        <p:txBody>
          <a:bodyPr/>
          <a:lstStyle/>
          <a:p>
            <a:r>
              <a:rPr lang="en-US" dirty="0" smtClean="0"/>
              <a:t>Stages of </a:t>
            </a:r>
            <a:r>
              <a:rPr lang="en-US" dirty="0" err="1" smtClean="0"/>
              <a:t>kohlberg</a:t>
            </a:r>
            <a:endParaRPr lang="en-IN" dirty="0"/>
          </a:p>
        </p:txBody>
      </p:sp>
      <p:pic>
        <p:nvPicPr>
          <p:cNvPr id="4" name="Content Placeholder 3" descr="lawrence-kohlbergs-six-stages-of-moral-development.png"/>
          <p:cNvPicPr>
            <a:picLocks noGrp="1" noChangeAspect="1"/>
          </p:cNvPicPr>
          <p:nvPr>
            <p:ph idx="1"/>
          </p:nvPr>
        </p:nvPicPr>
        <p:blipFill>
          <a:blip r:embed="rId2"/>
          <a:stretch>
            <a:fillRect/>
          </a:stretch>
        </p:blipFill>
        <p:spPr>
          <a:xfrm>
            <a:off x="1803135" y="530225"/>
            <a:ext cx="5865298" cy="4398973"/>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Kohlbergs</a:t>
            </a:r>
            <a:r>
              <a:rPr lang="en-US" dirty="0" smtClean="0"/>
              <a:t> levels and stages </a:t>
            </a:r>
            <a:endParaRPr lang="en-IN" dirty="0"/>
          </a:p>
        </p:txBody>
      </p:sp>
      <p:pic>
        <p:nvPicPr>
          <p:cNvPr id="4" name="Content Placeholder 3" descr="kohlberg-theory-stages-of-morality-696x392.jpg"/>
          <p:cNvPicPr>
            <a:picLocks noGrp="1" noChangeAspect="1"/>
          </p:cNvPicPr>
          <p:nvPr>
            <p:ph idx="1"/>
          </p:nvPr>
        </p:nvPicPr>
        <p:blipFill>
          <a:blip r:embed="rId2"/>
          <a:stretch>
            <a:fillRect/>
          </a:stretch>
        </p:blipFill>
        <p:spPr>
          <a:xfrm>
            <a:off x="1280319" y="757237"/>
            <a:ext cx="6629400" cy="37338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7500" lnSpcReduction="20000"/>
          </a:bodyPr>
          <a:lstStyle/>
          <a:p>
            <a:pPr>
              <a:buNone/>
            </a:pPr>
            <a:r>
              <a:rPr lang="en-IN" dirty="0" smtClean="0"/>
              <a:t>1.</a:t>
            </a:r>
            <a:r>
              <a:rPr lang="en-IN" dirty="0" smtClean="0"/>
              <a:t> Pre Conventional Level Morality</a:t>
            </a:r>
            <a:endParaRPr lang="en-IN" u="sng" dirty="0" smtClean="0"/>
          </a:p>
          <a:p>
            <a:pPr>
              <a:buNone/>
            </a:pPr>
            <a:r>
              <a:rPr lang="en-IN" u="sng" dirty="0" smtClean="0"/>
              <a:t>Stage </a:t>
            </a:r>
            <a:r>
              <a:rPr lang="en-IN" u="sng" dirty="0" smtClean="0"/>
              <a:t>1</a:t>
            </a:r>
            <a:r>
              <a:rPr lang="en-IN" dirty="0" smtClean="0"/>
              <a:t>: Obedience Orientation and Avoiding Punishment</a:t>
            </a:r>
          </a:p>
          <a:p>
            <a:pPr>
              <a:buNone/>
            </a:pPr>
            <a:r>
              <a:rPr lang="en-IN" u="sng" dirty="0" smtClean="0"/>
              <a:t>Stage 2</a:t>
            </a:r>
            <a:r>
              <a:rPr lang="en-IN" dirty="0" smtClean="0"/>
              <a:t>: Individualism and Exchange (Aiming at reward)</a:t>
            </a:r>
          </a:p>
          <a:p>
            <a:pPr>
              <a:buNone/>
            </a:pPr>
            <a:r>
              <a:rPr lang="en-IN" dirty="0" smtClean="0"/>
              <a:t>2.Conventional </a:t>
            </a:r>
            <a:r>
              <a:rPr lang="en-IN" dirty="0" smtClean="0"/>
              <a:t>Level Morality</a:t>
            </a:r>
          </a:p>
          <a:p>
            <a:pPr>
              <a:buNone/>
            </a:pPr>
            <a:r>
              <a:rPr lang="en-IN" u="sng" dirty="0" smtClean="0"/>
              <a:t>Stage 3</a:t>
            </a:r>
            <a:r>
              <a:rPr lang="en-IN" dirty="0" smtClean="0"/>
              <a:t>: Good Boy Image/ Good Person Attitude</a:t>
            </a:r>
          </a:p>
          <a:p>
            <a:pPr>
              <a:buNone/>
            </a:pPr>
            <a:r>
              <a:rPr lang="en-IN" u="sng" dirty="0" smtClean="0"/>
              <a:t>Stage 4</a:t>
            </a:r>
            <a:r>
              <a:rPr lang="en-IN" dirty="0" smtClean="0"/>
              <a:t>: Maintaining the Social &amp; Law Order</a:t>
            </a:r>
          </a:p>
          <a:p>
            <a:pPr>
              <a:buNone/>
            </a:pPr>
            <a:r>
              <a:rPr lang="en-IN" dirty="0" smtClean="0"/>
              <a:t>3. Post-Conventional Level Morality</a:t>
            </a:r>
          </a:p>
          <a:p>
            <a:pPr>
              <a:buNone/>
            </a:pPr>
            <a:r>
              <a:rPr lang="en-IN" dirty="0" smtClean="0"/>
              <a:t>Pre Conventional Level Morality</a:t>
            </a:r>
          </a:p>
          <a:p>
            <a:pPr>
              <a:buNone/>
            </a:pPr>
            <a:r>
              <a:rPr lang="en-IN" u="sng" dirty="0" smtClean="0"/>
              <a:t>Stage </a:t>
            </a:r>
            <a:r>
              <a:rPr lang="en-IN" u="sng" dirty="0" smtClean="0"/>
              <a:t>5.</a:t>
            </a:r>
            <a:r>
              <a:rPr lang="en-IN" dirty="0" smtClean="0"/>
              <a:t> Social Contract and Individual Rights &amp; Justice</a:t>
            </a:r>
          </a:p>
          <a:p>
            <a:pPr>
              <a:buNone/>
            </a:pPr>
            <a:r>
              <a:rPr lang="en-IN" u="sng" dirty="0" smtClean="0"/>
              <a:t>Stage 6.</a:t>
            </a:r>
            <a:r>
              <a:rPr lang="en-IN" dirty="0" smtClean="0"/>
              <a:t> Universal Principles &amp; Ethics</a:t>
            </a:r>
          </a:p>
          <a:p>
            <a:pPr>
              <a:buNone/>
            </a:pP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t>
            </a:r>
            <a:r>
              <a:rPr lang="en-IN" dirty="0" smtClean="0"/>
              <a:t/>
            </a:r>
            <a:br>
              <a:rPr lang="en-IN" dirty="0" smtClean="0"/>
            </a:br>
            <a:r>
              <a:rPr lang="en-IN" dirty="0" smtClean="0"/>
              <a:t/>
            </a:r>
            <a:br>
              <a:rPr lang="en-IN" dirty="0" smtClean="0"/>
            </a:br>
            <a:r>
              <a:rPr lang="en-IN" dirty="0" smtClean="0"/>
              <a:t/>
            </a:r>
            <a:br>
              <a:rPr lang="en-IN" dirty="0" smtClean="0"/>
            </a:br>
            <a:r>
              <a:rPr lang="en-IN" dirty="0" smtClean="0"/>
              <a:t/>
            </a:r>
            <a:br>
              <a:rPr lang="en-IN" dirty="0" smtClean="0"/>
            </a:br>
            <a:r>
              <a:rPr lang="en-IN" dirty="0" smtClean="0"/>
              <a:t>Criticism</a:t>
            </a:r>
            <a:r>
              <a:rPr lang="en-IN" b="0" dirty="0" smtClean="0"/>
              <a:t> of Kohlberg’s Theory of Moral Development</a:t>
            </a:r>
            <a:br>
              <a:rPr lang="en-IN" b="0" dirty="0" smtClean="0"/>
            </a:br>
            <a:endParaRPr lang="en-IN" dirty="0"/>
          </a:p>
        </p:txBody>
      </p:sp>
      <p:sp>
        <p:nvSpPr>
          <p:cNvPr id="3" name="Content Placeholder 2"/>
          <p:cNvSpPr>
            <a:spLocks noGrp="1"/>
          </p:cNvSpPr>
          <p:nvPr>
            <p:ph idx="1"/>
          </p:nvPr>
        </p:nvSpPr>
        <p:spPr/>
        <p:txBody>
          <a:bodyPr>
            <a:normAutofit fontScale="92500" lnSpcReduction="20000"/>
          </a:bodyPr>
          <a:lstStyle/>
          <a:p>
            <a:pPr>
              <a:buNone/>
            </a:pPr>
            <a:r>
              <a:rPr lang="en-IN" dirty="0" smtClean="0"/>
              <a:t>Some other key criticisms of Kohlberg’s theory are as follows;</a:t>
            </a:r>
          </a:p>
          <a:p>
            <a:r>
              <a:rPr lang="en-IN" dirty="0" smtClean="0"/>
              <a:t>Too much focuses on moral thinking and not enough on moral </a:t>
            </a:r>
            <a:r>
              <a:rPr lang="en-IN" dirty="0" err="1" smtClean="0"/>
              <a:t>behavior</a:t>
            </a:r>
            <a:r>
              <a:rPr lang="en-IN" dirty="0" smtClean="0"/>
              <a:t>.</a:t>
            </a:r>
          </a:p>
          <a:p>
            <a:r>
              <a:rPr lang="en-IN" dirty="0" smtClean="0"/>
              <a:t>Kohlberg suggested morality in women is less fully developed than in men.</a:t>
            </a:r>
          </a:p>
          <a:p>
            <a:r>
              <a:rPr lang="en-IN" dirty="0" smtClean="0"/>
              <a:t>Completely Underestimated the contribution of relationships and family.</a:t>
            </a:r>
          </a:p>
          <a:p>
            <a:r>
              <a:rPr lang="en-IN" dirty="0" smtClean="0"/>
              <a:t>Kohlberg’s theory is culturally biased and not universal.</a:t>
            </a:r>
          </a:p>
          <a:p>
            <a:r>
              <a:rPr lang="en-IN" dirty="0" smtClean="0"/>
              <a:t>Stage theories in general are not adequate to define moral development.</a:t>
            </a: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r>
              <a:rPr lang="en-IN" dirty="0" smtClean="0"/>
              <a:t>Gilligan claims that there is a sex bias in Kohlberg’s theory. He neglects the feminine voice of compassion, love, and non-violence, which is associated with the socialization of girls.</a:t>
            </a:r>
          </a:p>
          <a:p>
            <a:r>
              <a:rPr lang="en-IN" dirty="0" smtClean="0"/>
              <a:t>Gilligan concluded that Kohlberg’s theory did not account for the fact that women approach moral problems from an ‘ethics of care’, rather than an ‘ethics of justice’ perspective, which challenges some of the fundamental assumptions of Kohlberg’s theory.</a:t>
            </a: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Conclusion</a:t>
            </a:r>
            <a:br>
              <a:rPr lang="en-US" dirty="0" smtClean="0"/>
            </a:br>
            <a:endParaRPr lang="en-IN" dirty="0"/>
          </a:p>
        </p:txBody>
      </p:sp>
      <p:sp>
        <p:nvSpPr>
          <p:cNvPr id="3" name="Content Placeholder 2"/>
          <p:cNvSpPr>
            <a:spLocks noGrp="1"/>
          </p:cNvSpPr>
          <p:nvPr>
            <p:ph idx="1"/>
          </p:nvPr>
        </p:nvSpPr>
        <p:spPr/>
        <p:txBody>
          <a:bodyPr>
            <a:normAutofit fontScale="62500" lnSpcReduction="20000"/>
          </a:bodyPr>
          <a:lstStyle/>
          <a:p>
            <a:r>
              <a:rPr lang="en-IN" dirty="0" smtClean="0"/>
              <a:t>Lawrence Kohlberg’s theory gives structure to an otherwise difficult to understand phenomenon.  His development of morality influenced the theory of moral development in women proposed by Carol Gilligan and continues to circulate in academic circles worldwide.  His work finds value not only in the world of psychology but in the world of education as well.  Comprehension of his stages of moral development is important when attempting to understand the </a:t>
            </a:r>
            <a:r>
              <a:rPr lang="en-IN" dirty="0" err="1" smtClean="0"/>
              <a:t>behavior</a:t>
            </a:r>
            <a:r>
              <a:rPr lang="en-IN" dirty="0" smtClean="0"/>
              <a:t> and decisions made by students.  Accurate assignment to a stage of development can help teachers understand why students do the things they do and how to best approach them.  For example, it is useless to attempt to convince a student that she should sit quietly in her seat when the teacher is gone if she is in stage one of her moral development.  The teacher must instead find a way to maintain the illusion of an authoritative figure while absent from the classroom.  Ultimately, the theory provides the teacher with the tools necessary to manage the classroom, thus enhancing the potential success of the lessons</a:t>
            </a:r>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fault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28</TotalTime>
  <Words>263</Words>
  <Application>Microsoft Office PowerPoint</Application>
  <PresentationFormat>On-screen Show (4:3)</PresentationFormat>
  <Paragraphs>30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Default Theme</vt:lpstr>
      <vt:lpstr>Kohlberg moral development theory </vt:lpstr>
      <vt:lpstr>introduction</vt:lpstr>
      <vt:lpstr>definition</vt:lpstr>
      <vt:lpstr>Stages of kohlberg</vt:lpstr>
      <vt:lpstr>Kohlbergs levels and stages </vt:lpstr>
      <vt:lpstr>Slide 6</vt:lpstr>
      <vt:lpstr>     Criticism of Kohlberg’s Theory of Moral Development </vt:lpstr>
      <vt:lpstr>Slide 8</vt:lpstr>
      <vt:lpstr>Conclusion </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Kohlberg moral development theory </dc:title>
  <dc:creator>MKC NC 3</dc:creator>
  <cp:lastModifiedBy>MKC NC 3</cp:lastModifiedBy>
  <cp:revision>7</cp:revision>
  <dcterms:created xsi:type="dcterms:W3CDTF">2023-08-12T06:24:15Z</dcterms:created>
  <dcterms:modified xsi:type="dcterms:W3CDTF">2023-08-12T06:52:38Z</dcterms:modified>
</cp:coreProperties>
</file>