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6" r:id="rId13"/>
    <p:sldId id="267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5347AA-BE15-4652-8A1C-4DE38A30DF9E}" type="doc">
      <dgm:prSet loTypeId="urn:microsoft.com/office/officeart/2005/8/layout/pyramid1" loCatId="pyramid" qsTypeId="urn:microsoft.com/office/officeart/2005/8/quickstyle/simple1" qsCatId="simple" csTypeId="urn:microsoft.com/office/officeart/2005/8/colors/colorful5" csCatId="colorful" phldr="1"/>
      <dgm:spPr/>
    </dgm:pt>
    <dgm:pt modelId="{F6FAEDCF-05C9-47E2-85EB-8D955791C75C}">
      <dgm:prSet phldrT="[Text]" custT="1"/>
      <dgm:spPr/>
      <dgm:t>
        <a:bodyPr/>
        <a:lstStyle/>
        <a:p>
          <a:r>
            <a:rPr lang="en-IN" sz="3000" dirty="0" smtClean="0">
              <a:solidFill>
                <a:srgbClr val="FF0000"/>
              </a:solidFill>
            </a:rPr>
            <a:t>Top</a:t>
          </a:r>
          <a:endParaRPr lang="en-IN" sz="3000" dirty="0">
            <a:solidFill>
              <a:srgbClr val="FF0000"/>
            </a:solidFill>
          </a:endParaRPr>
        </a:p>
      </dgm:t>
    </dgm:pt>
    <dgm:pt modelId="{06007C0C-9571-4C4D-9CC1-59AF83E601EC}" type="parTrans" cxnId="{7ABE03A4-FA54-4E12-9FEC-4A7081A11A16}">
      <dgm:prSet/>
      <dgm:spPr/>
      <dgm:t>
        <a:bodyPr/>
        <a:lstStyle/>
        <a:p>
          <a:endParaRPr lang="en-IN"/>
        </a:p>
      </dgm:t>
    </dgm:pt>
    <dgm:pt modelId="{C247BB65-4215-4420-9952-B4293CA24016}" type="sibTrans" cxnId="{7ABE03A4-FA54-4E12-9FEC-4A7081A11A16}">
      <dgm:prSet/>
      <dgm:spPr/>
      <dgm:t>
        <a:bodyPr/>
        <a:lstStyle/>
        <a:p>
          <a:endParaRPr lang="en-IN"/>
        </a:p>
      </dgm:t>
    </dgm:pt>
    <dgm:pt modelId="{4679B942-CF7B-4A3E-A592-A8BD09A48577}">
      <dgm:prSet phldrT="[Text]" custT="1"/>
      <dgm:spPr/>
      <dgm:t>
        <a:bodyPr/>
        <a:lstStyle/>
        <a:p>
          <a:r>
            <a:rPr lang="en-IN" sz="3000" dirty="0" smtClean="0">
              <a:solidFill>
                <a:srgbClr val="7030A0"/>
              </a:solidFill>
            </a:rPr>
            <a:t>Middle</a:t>
          </a:r>
          <a:endParaRPr lang="en-IN" sz="3000" dirty="0">
            <a:solidFill>
              <a:srgbClr val="7030A0"/>
            </a:solidFill>
          </a:endParaRPr>
        </a:p>
      </dgm:t>
    </dgm:pt>
    <dgm:pt modelId="{4172BFD4-5249-4DFA-BE7D-6D1D1484E1AF}" type="parTrans" cxnId="{2B5BCB01-E4F3-425A-9738-11C0C5FDFA78}">
      <dgm:prSet/>
      <dgm:spPr/>
      <dgm:t>
        <a:bodyPr/>
        <a:lstStyle/>
        <a:p>
          <a:endParaRPr lang="en-IN"/>
        </a:p>
      </dgm:t>
    </dgm:pt>
    <dgm:pt modelId="{BFCC310B-03D5-4CE7-B8A1-BA61DC62D58B}" type="sibTrans" cxnId="{2B5BCB01-E4F3-425A-9738-11C0C5FDFA78}">
      <dgm:prSet/>
      <dgm:spPr/>
      <dgm:t>
        <a:bodyPr/>
        <a:lstStyle/>
        <a:p>
          <a:endParaRPr lang="en-IN"/>
        </a:p>
      </dgm:t>
    </dgm:pt>
    <dgm:pt modelId="{27FF2BAD-3789-4960-88FE-6372EBD89DBF}">
      <dgm:prSet phldrT="[Text]" custT="1"/>
      <dgm:spPr/>
      <dgm:t>
        <a:bodyPr/>
        <a:lstStyle/>
        <a:p>
          <a:r>
            <a:rPr lang="en-IN" sz="4000" dirty="0" smtClean="0">
              <a:solidFill>
                <a:schemeClr val="tx1"/>
              </a:solidFill>
            </a:rPr>
            <a:t>Lower</a:t>
          </a:r>
          <a:endParaRPr lang="en-IN" sz="4000" dirty="0">
            <a:solidFill>
              <a:schemeClr val="tx1"/>
            </a:solidFill>
          </a:endParaRPr>
        </a:p>
      </dgm:t>
    </dgm:pt>
    <dgm:pt modelId="{9AE22CA0-BE8D-497E-BCF7-7C26DCD1B26A}" type="parTrans" cxnId="{829D1F3C-AEE9-48E5-8F84-6F28A198F582}">
      <dgm:prSet/>
      <dgm:spPr/>
      <dgm:t>
        <a:bodyPr/>
        <a:lstStyle/>
        <a:p>
          <a:endParaRPr lang="en-IN"/>
        </a:p>
      </dgm:t>
    </dgm:pt>
    <dgm:pt modelId="{07D51329-BDD7-405E-BA2A-EEFB42FA05C6}" type="sibTrans" cxnId="{829D1F3C-AEE9-48E5-8F84-6F28A198F582}">
      <dgm:prSet/>
      <dgm:spPr/>
      <dgm:t>
        <a:bodyPr/>
        <a:lstStyle/>
        <a:p>
          <a:endParaRPr lang="en-IN"/>
        </a:p>
      </dgm:t>
    </dgm:pt>
    <dgm:pt modelId="{5E7D57DA-CD9B-4863-B4FE-F262F84B287C}" type="pres">
      <dgm:prSet presAssocID="{FA5347AA-BE15-4652-8A1C-4DE38A30DF9E}" presName="Name0" presStyleCnt="0">
        <dgm:presLayoutVars>
          <dgm:dir/>
          <dgm:animLvl val="lvl"/>
          <dgm:resizeHandles val="exact"/>
        </dgm:presLayoutVars>
      </dgm:prSet>
      <dgm:spPr/>
    </dgm:pt>
    <dgm:pt modelId="{C33FA5EC-3C93-4DA1-B181-2EC1877F2643}" type="pres">
      <dgm:prSet presAssocID="{F6FAEDCF-05C9-47E2-85EB-8D955791C75C}" presName="Name8" presStyleCnt="0"/>
      <dgm:spPr/>
    </dgm:pt>
    <dgm:pt modelId="{E05D067F-638B-43DC-AD61-0B789DD81ACE}" type="pres">
      <dgm:prSet presAssocID="{F6FAEDCF-05C9-47E2-85EB-8D955791C75C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C6BC857-83E0-4B9F-99EB-7AE2FEAC22E9}" type="pres">
      <dgm:prSet presAssocID="{F6FAEDCF-05C9-47E2-85EB-8D955791C75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8608EC1-7DF0-4669-898C-8539B948FDA6}" type="pres">
      <dgm:prSet presAssocID="{4679B942-CF7B-4A3E-A592-A8BD09A48577}" presName="Name8" presStyleCnt="0"/>
      <dgm:spPr/>
    </dgm:pt>
    <dgm:pt modelId="{70048BE9-675C-4D22-A470-703485E32DE6}" type="pres">
      <dgm:prSet presAssocID="{4679B942-CF7B-4A3E-A592-A8BD09A48577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54BDBC7-58F8-4384-81AA-B0F20CB414A1}" type="pres">
      <dgm:prSet presAssocID="{4679B942-CF7B-4A3E-A592-A8BD09A4857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06DF548-33A1-4D30-BA31-8FF40498CE3E}" type="pres">
      <dgm:prSet presAssocID="{27FF2BAD-3789-4960-88FE-6372EBD89DBF}" presName="Name8" presStyleCnt="0"/>
      <dgm:spPr/>
    </dgm:pt>
    <dgm:pt modelId="{F7EB6078-6D4A-4CAE-8C2E-FE35C39ABECB}" type="pres">
      <dgm:prSet presAssocID="{27FF2BAD-3789-4960-88FE-6372EBD89DBF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0CF16D6-6A90-40CA-A093-D80AA28C4503}" type="pres">
      <dgm:prSet presAssocID="{27FF2BAD-3789-4960-88FE-6372EBD89DB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7ABE03A4-FA54-4E12-9FEC-4A7081A11A16}" srcId="{FA5347AA-BE15-4652-8A1C-4DE38A30DF9E}" destId="{F6FAEDCF-05C9-47E2-85EB-8D955791C75C}" srcOrd="0" destOrd="0" parTransId="{06007C0C-9571-4C4D-9CC1-59AF83E601EC}" sibTransId="{C247BB65-4215-4420-9952-B4293CA24016}"/>
    <dgm:cxn modelId="{2B5BCB01-E4F3-425A-9738-11C0C5FDFA78}" srcId="{FA5347AA-BE15-4652-8A1C-4DE38A30DF9E}" destId="{4679B942-CF7B-4A3E-A592-A8BD09A48577}" srcOrd="1" destOrd="0" parTransId="{4172BFD4-5249-4DFA-BE7D-6D1D1484E1AF}" sibTransId="{BFCC310B-03D5-4CE7-B8A1-BA61DC62D58B}"/>
    <dgm:cxn modelId="{7FEAA3D1-7CFA-42CE-BA57-9D992BAC838D}" type="presOf" srcId="{4679B942-CF7B-4A3E-A592-A8BD09A48577}" destId="{70048BE9-675C-4D22-A470-703485E32DE6}" srcOrd="0" destOrd="0" presId="urn:microsoft.com/office/officeart/2005/8/layout/pyramid1"/>
    <dgm:cxn modelId="{6711B280-AB62-4BB9-9522-F2F045828F45}" type="presOf" srcId="{27FF2BAD-3789-4960-88FE-6372EBD89DBF}" destId="{F7EB6078-6D4A-4CAE-8C2E-FE35C39ABECB}" srcOrd="0" destOrd="0" presId="urn:microsoft.com/office/officeart/2005/8/layout/pyramid1"/>
    <dgm:cxn modelId="{A0F282E7-0FDB-4B2F-A4BC-A4A0D5134587}" type="presOf" srcId="{4679B942-CF7B-4A3E-A592-A8BD09A48577}" destId="{354BDBC7-58F8-4384-81AA-B0F20CB414A1}" srcOrd="1" destOrd="0" presId="urn:microsoft.com/office/officeart/2005/8/layout/pyramid1"/>
    <dgm:cxn modelId="{FB4BF607-B801-4CD7-96F1-5CEB7F64BC8E}" type="presOf" srcId="{F6FAEDCF-05C9-47E2-85EB-8D955791C75C}" destId="{E05D067F-638B-43DC-AD61-0B789DD81ACE}" srcOrd="0" destOrd="0" presId="urn:microsoft.com/office/officeart/2005/8/layout/pyramid1"/>
    <dgm:cxn modelId="{E2CA5CF6-FE6C-49B2-A7E7-5EA5EFB44928}" type="presOf" srcId="{F6FAEDCF-05C9-47E2-85EB-8D955791C75C}" destId="{6C6BC857-83E0-4B9F-99EB-7AE2FEAC22E9}" srcOrd="1" destOrd="0" presId="urn:microsoft.com/office/officeart/2005/8/layout/pyramid1"/>
    <dgm:cxn modelId="{829D1F3C-AEE9-48E5-8F84-6F28A198F582}" srcId="{FA5347AA-BE15-4652-8A1C-4DE38A30DF9E}" destId="{27FF2BAD-3789-4960-88FE-6372EBD89DBF}" srcOrd="2" destOrd="0" parTransId="{9AE22CA0-BE8D-497E-BCF7-7C26DCD1B26A}" sibTransId="{07D51329-BDD7-405E-BA2A-EEFB42FA05C6}"/>
    <dgm:cxn modelId="{438CA28B-CAF3-4A73-B2A6-D413E592C038}" type="presOf" srcId="{FA5347AA-BE15-4652-8A1C-4DE38A30DF9E}" destId="{5E7D57DA-CD9B-4863-B4FE-F262F84B287C}" srcOrd="0" destOrd="0" presId="urn:microsoft.com/office/officeart/2005/8/layout/pyramid1"/>
    <dgm:cxn modelId="{A7319B93-B08B-49A5-BCA1-071737385C90}" type="presOf" srcId="{27FF2BAD-3789-4960-88FE-6372EBD89DBF}" destId="{A0CF16D6-6A90-40CA-A093-D80AA28C4503}" srcOrd="1" destOrd="0" presId="urn:microsoft.com/office/officeart/2005/8/layout/pyramid1"/>
    <dgm:cxn modelId="{EE6F1442-E4F6-4696-911D-D061BCE0A969}" type="presParOf" srcId="{5E7D57DA-CD9B-4863-B4FE-F262F84B287C}" destId="{C33FA5EC-3C93-4DA1-B181-2EC1877F2643}" srcOrd="0" destOrd="0" presId="urn:microsoft.com/office/officeart/2005/8/layout/pyramid1"/>
    <dgm:cxn modelId="{B05D3888-6D30-4C2B-B01E-FF13AA5497E3}" type="presParOf" srcId="{C33FA5EC-3C93-4DA1-B181-2EC1877F2643}" destId="{E05D067F-638B-43DC-AD61-0B789DD81ACE}" srcOrd="0" destOrd="0" presId="urn:microsoft.com/office/officeart/2005/8/layout/pyramid1"/>
    <dgm:cxn modelId="{3BD866F6-C4D0-4A78-813C-068871878A91}" type="presParOf" srcId="{C33FA5EC-3C93-4DA1-B181-2EC1877F2643}" destId="{6C6BC857-83E0-4B9F-99EB-7AE2FEAC22E9}" srcOrd="1" destOrd="0" presId="urn:microsoft.com/office/officeart/2005/8/layout/pyramid1"/>
    <dgm:cxn modelId="{D78FD7CC-A7CD-4670-BD5C-327A0A61268C}" type="presParOf" srcId="{5E7D57DA-CD9B-4863-B4FE-F262F84B287C}" destId="{08608EC1-7DF0-4669-898C-8539B948FDA6}" srcOrd="1" destOrd="0" presId="urn:microsoft.com/office/officeart/2005/8/layout/pyramid1"/>
    <dgm:cxn modelId="{87E6C8CB-41AA-46A7-BB02-AFEBFB3A5021}" type="presParOf" srcId="{08608EC1-7DF0-4669-898C-8539B948FDA6}" destId="{70048BE9-675C-4D22-A470-703485E32DE6}" srcOrd="0" destOrd="0" presId="urn:microsoft.com/office/officeart/2005/8/layout/pyramid1"/>
    <dgm:cxn modelId="{7AAE4D5D-D631-43ED-955B-918BD489E853}" type="presParOf" srcId="{08608EC1-7DF0-4669-898C-8539B948FDA6}" destId="{354BDBC7-58F8-4384-81AA-B0F20CB414A1}" srcOrd="1" destOrd="0" presId="urn:microsoft.com/office/officeart/2005/8/layout/pyramid1"/>
    <dgm:cxn modelId="{9976E64F-2825-472D-B811-C1F22BAB9FBC}" type="presParOf" srcId="{5E7D57DA-CD9B-4863-B4FE-F262F84B287C}" destId="{A06DF548-33A1-4D30-BA31-8FF40498CE3E}" srcOrd="2" destOrd="0" presId="urn:microsoft.com/office/officeart/2005/8/layout/pyramid1"/>
    <dgm:cxn modelId="{6954ECCB-09CD-46A5-8D49-9B5F82099362}" type="presParOf" srcId="{A06DF548-33A1-4D30-BA31-8FF40498CE3E}" destId="{F7EB6078-6D4A-4CAE-8C2E-FE35C39ABECB}" srcOrd="0" destOrd="0" presId="urn:microsoft.com/office/officeart/2005/8/layout/pyramid1"/>
    <dgm:cxn modelId="{112E1405-7054-48DD-B40E-23310D65E6FC}" type="presParOf" srcId="{A06DF548-33A1-4D30-BA31-8FF40498CE3E}" destId="{A0CF16D6-6A90-40CA-A093-D80AA28C4503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69B116-8678-460F-A22C-C6ACE34E5463}" type="datetimeFigureOut">
              <a:rPr lang="en-US" smtClean="0"/>
              <a:pPr/>
              <a:t>11/29/2024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AEEBE6-AE43-4BF1-8DA8-8D91A361897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61599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EEBE6-AE43-4BF1-8DA8-8D91A361897F}" type="slidenum">
              <a:rPr lang="en-IN" smtClean="0"/>
              <a:pPr/>
              <a:t>11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1. (a), 2. (b)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EEBE6-AE43-4BF1-8DA8-8D91A361897F}" type="slidenum">
              <a:rPr lang="en-IN" smtClean="0"/>
              <a:pPr/>
              <a:t>13</a:t>
            </a:fld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3. (c), 4. (c)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EEBE6-AE43-4BF1-8DA8-8D91A361897F}" type="slidenum">
              <a:rPr lang="en-IN" smtClean="0"/>
              <a:pPr/>
              <a:t>14</a:t>
            </a:fld>
            <a:endParaRPr lang="en-I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5. (b), 6.</a:t>
            </a:r>
            <a:r>
              <a:rPr lang="en-IN" baseline="0" dirty="0" smtClean="0"/>
              <a:t> (c)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EEBE6-AE43-4BF1-8DA8-8D91A361897F}" type="slidenum">
              <a:rPr lang="en-IN" smtClean="0"/>
              <a:pPr/>
              <a:t>15</a:t>
            </a:fld>
            <a:endParaRPr lang="en-I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7. (c), 8. (c)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EEBE6-AE43-4BF1-8DA8-8D91A361897F}" type="slidenum">
              <a:rPr lang="en-IN" smtClean="0"/>
              <a:pPr/>
              <a:t>16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nptel.ac.in/courses/110/107/110107150/" TargetMode="External"/><Relationship Id="rId2" Type="http://schemas.openxmlformats.org/officeDocument/2006/relationships/hyperlink" Target="https://epgp.inflibnet.ac.in/Home/ViewSubject?catid=ahLCajOqz6/GWFCSpr/XY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2609850"/>
          </a:xfrm>
        </p:spPr>
        <p:txBody>
          <a:bodyPr/>
          <a:lstStyle/>
          <a:p>
            <a:r>
              <a:rPr lang="en-IN" sz="5000" b="1" dirty="0" smtClean="0">
                <a:solidFill>
                  <a:srgbClr val="00B0F0"/>
                </a:solidFill>
              </a:rPr>
              <a:t>Principles </a:t>
            </a:r>
            <a:r>
              <a:rPr lang="en-IN" sz="5000" b="1" dirty="0" smtClean="0">
                <a:solidFill>
                  <a:srgbClr val="00B0F0"/>
                </a:solidFill>
              </a:rPr>
              <a:t>and Practice of </a:t>
            </a:r>
            <a:r>
              <a:rPr lang="en-IN" sz="5000" b="1" dirty="0" smtClean="0">
                <a:solidFill>
                  <a:srgbClr val="00B0F0"/>
                </a:solidFill>
              </a:rPr>
              <a:t>Management</a:t>
            </a:r>
            <a:br>
              <a:rPr lang="en-IN" sz="5000" b="1" dirty="0" smtClean="0">
                <a:solidFill>
                  <a:srgbClr val="00B0F0"/>
                </a:solidFill>
              </a:rPr>
            </a:br>
            <a:r>
              <a:rPr lang="en-IN" sz="3600" b="1" dirty="0" smtClean="0">
                <a:solidFill>
                  <a:srgbClr val="C00000"/>
                </a:solidFill>
              </a:rPr>
              <a:t>Introduction </a:t>
            </a:r>
            <a:r>
              <a:rPr lang="en-IN" sz="3600" b="1" dirty="0" smtClean="0">
                <a:solidFill>
                  <a:srgbClr val="C00000"/>
                </a:solidFill>
              </a:rPr>
              <a:t>to Management</a:t>
            </a:r>
            <a:endParaRPr lang="en-IN" sz="3600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819400"/>
          </a:xfrm>
        </p:spPr>
        <p:txBody>
          <a:bodyPr>
            <a:normAutofit fontScale="85000" lnSpcReduction="20000"/>
          </a:bodyPr>
          <a:lstStyle/>
          <a:p>
            <a:r>
              <a:rPr lang="en-IN" dirty="0" smtClean="0">
                <a:solidFill>
                  <a:schemeClr val="accent6">
                    <a:lumMod val="75000"/>
                  </a:schemeClr>
                </a:solidFill>
              </a:rPr>
              <a:t>By</a:t>
            </a:r>
          </a:p>
          <a:p>
            <a:r>
              <a:rPr lang="en-IN" sz="3900" b="1" dirty="0" smtClean="0">
                <a:solidFill>
                  <a:schemeClr val="accent6">
                    <a:lumMod val="75000"/>
                  </a:schemeClr>
                </a:solidFill>
              </a:rPr>
              <a:t>Dr. </a:t>
            </a:r>
            <a:r>
              <a:rPr lang="en-IN" sz="3900" b="1" dirty="0" err="1" smtClean="0">
                <a:solidFill>
                  <a:schemeClr val="accent6">
                    <a:lumMod val="75000"/>
                  </a:schemeClr>
                </a:solidFill>
              </a:rPr>
              <a:t>Sudipta</a:t>
            </a:r>
            <a:r>
              <a:rPr lang="en-IN" sz="39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N" sz="3900" b="1" dirty="0" err="1" smtClean="0">
                <a:solidFill>
                  <a:schemeClr val="accent6">
                    <a:lumMod val="75000"/>
                  </a:schemeClr>
                </a:solidFill>
              </a:rPr>
              <a:t>Ghosh</a:t>
            </a:r>
            <a:endParaRPr lang="en-IN" sz="39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IN" dirty="0" smtClean="0">
                <a:solidFill>
                  <a:schemeClr val="accent6">
                    <a:lumMod val="75000"/>
                  </a:schemeClr>
                </a:solidFill>
              </a:rPr>
              <a:t>Assistant Professor &amp; Head</a:t>
            </a:r>
          </a:p>
          <a:p>
            <a:r>
              <a:rPr lang="en-IN" dirty="0" smtClean="0">
                <a:solidFill>
                  <a:schemeClr val="accent6">
                    <a:lumMod val="75000"/>
                  </a:schemeClr>
                </a:solidFill>
              </a:rPr>
              <a:t>Department of Commerce</a:t>
            </a:r>
          </a:p>
          <a:p>
            <a:r>
              <a:rPr lang="en-IN" dirty="0" smtClean="0">
                <a:solidFill>
                  <a:schemeClr val="accent6">
                    <a:lumMod val="75000"/>
                  </a:schemeClr>
                </a:solidFill>
              </a:rPr>
              <a:t>Maharani </a:t>
            </a:r>
            <a:r>
              <a:rPr lang="en-IN" dirty="0" err="1" smtClean="0">
                <a:solidFill>
                  <a:schemeClr val="accent6">
                    <a:lumMod val="75000"/>
                  </a:schemeClr>
                </a:solidFill>
              </a:rPr>
              <a:t>Kasiswari</a:t>
            </a:r>
            <a:r>
              <a:rPr lang="en-IN" dirty="0" smtClean="0">
                <a:solidFill>
                  <a:schemeClr val="accent6">
                    <a:lumMod val="75000"/>
                  </a:schemeClr>
                </a:solidFill>
              </a:rPr>
              <a:t> College</a:t>
            </a:r>
          </a:p>
          <a:p>
            <a:r>
              <a:rPr lang="en-IN" dirty="0" smtClean="0">
                <a:solidFill>
                  <a:schemeClr val="accent6">
                    <a:lumMod val="75000"/>
                  </a:schemeClr>
                </a:solidFill>
              </a:rPr>
              <a:t>Kolkata-700003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Managerial Tasks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Planning</a:t>
            </a:r>
          </a:p>
          <a:p>
            <a:r>
              <a:rPr lang="en-IN" dirty="0" smtClean="0"/>
              <a:t>Resource allocation</a:t>
            </a:r>
          </a:p>
          <a:p>
            <a:r>
              <a:rPr lang="en-IN" dirty="0" smtClean="0"/>
              <a:t>Policy development</a:t>
            </a:r>
          </a:p>
          <a:p>
            <a:r>
              <a:rPr lang="en-IN" dirty="0" smtClean="0"/>
              <a:t>Motivation to employees</a:t>
            </a:r>
          </a:p>
          <a:p>
            <a:r>
              <a:rPr lang="en-IN" dirty="0" smtClean="0"/>
              <a:t>Task assignment</a:t>
            </a:r>
          </a:p>
          <a:p>
            <a:r>
              <a:rPr lang="en-IN" dirty="0" smtClean="0"/>
              <a:t>Coordination</a:t>
            </a:r>
          </a:p>
          <a:p>
            <a:r>
              <a:rPr lang="en-IN" dirty="0" smtClean="0"/>
              <a:t>Budgeting &amp; Reporting</a:t>
            </a:r>
          </a:p>
          <a:p>
            <a:r>
              <a:rPr lang="en-IN" dirty="0" smtClean="0"/>
              <a:t>Quality control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Managerial Skills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b="1" dirty="0" smtClean="0"/>
              <a:t>Three essential skills:</a:t>
            </a:r>
          </a:p>
          <a:p>
            <a:pPr marL="514350" indent="-514350" algn="just">
              <a:buAutoNum type="arabicPeriod"/>
            </a:pPr>
            <a:r>
              <a:rPr lang="en-IN" dirty="0" smtClean="0"/>
              <a:t>Conceptual [+ Decision making skill] </a:t>
            </a:r>
            <a:r>
              <a:rPr lang="en-IN" i="1" dirty="0" smtClean="0"/>
              <a:t>(most important at Top level)</a:t>
            </a:r>
          </a:p>
          <a:p>
            <a:pPr marL="514350" indent="-514350" algn="just">
              <a:buAutoNum type="arabicPeriod"/>
            </a:pPr>
            <a:r>
              <a:rPr lang="en-IN" dirty="0" smtClean="0"/>
              <a:t>Human</a:t>
            </a:r>
            <a:r>
              <a:rPr lang="en-IN" i="1" dirty="0" smtClean="0"/>
              <a:t> (important for all)</a:t>
            </a:r>
            <a:endParaRPr lang="en-IN" dirty="0" smtClean="0"/>
          </a:p>
          <a:p>
            <a:pPr marL="514350" indent="-514350" algn="just">
              <a:buAutoNum type="arabicPeriod"/>
            </a:pPr>
            <a:r>
              <a:rPr lang="en-IN" dirty="0" smtClean="0"/>
              <a:t>Technical </a:t>
            </a:r>
            <a:r>
              <a:rPr lang="en-IN" i="1" dirty="0" smtClean="0"/>
              <a:t>(most important at Lower level)</a:t>
            </a:r>
          </a:p>
          <a:p>
            <a:pPr marL="514350" indent="-514350" algn="just">
              <a:buNone/>
            </a:pPr>
            <a:r>
              <a:rPr lang="en-IN" b="1" dirty="0" smtClean="0"/>
              <a:t>Other skills:</a:t>
            </a:r>
          </a:p>
          <a:p>
            <a:pPr marL="514350" indent="-514350" algn="just">
              <a:buNone/>
            </a:pPr>
            <a:r>
              <a:rPr lang="en-IN" dirty="0" smtClean="0"/>
              <a:t>Communication, Leadership, Flexibility, Analytical thinking.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Suggested readings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Principles of Management by </a:t>
            </a:r>
            <a:r>
              <a:rPr lang="en-IN" dirty="0" err="1" smtClean="0"/>
              <a:t>Neeru</a:t>
            </a:r>
            <a:r>
              <a:rPr lang="en-IN" dirty="0" smtClean="0"/>
              <a:t> </a:t>
            </a:r>
            <a:r>
              <a:rPr lang="en-IN" dirty="0" err="1" smtClean="0"/>
              <a:t>Vasishth</a:t>
            </a:r>
            <a:r>
              <a:rPr lang="en-IN" dirty="0" smtClean="0"/>
              <a:t> by </a:t>
            </a:r>
            <a:r>
              <a:rPr lang="en-IN" dirty="0" err="1" smtClean="0"/>
              <a:t>Taxmann’s</a:t>
            </a:r>
            <a:r>
              <a:rPr lang="en-IN" dirty="0" smtClean="0"/>
              <a:t>.</a:t>
            </a:r>
          </a:p>
          <a:p>
            <a:r>
              <a:rPr lang="en-IN" dirty="0" smtClean="0"/>
              <a:t>Principles of Management by J K </a:t>
            </a:r>
            <a:r>
              <a:rPr lang="en-IN" dirty="0" err="1" smtClean="0"/>
              <a:t>Mitra</a:t>
            </a:r>
            <a:r>
              <a:rPr lang="en-IN" dirty="0" smtClean="0"/>
              <a:t>, Oxford University Press.</a:t>
            </a:r>
          </a:p>
          <a:p>
            <a:r>
              <a:rPr lang="en-IN" dirty="0" smtClean="0"/>
              <a:t>Management by Stoner, Pearson.</a:t>
            </a:r>
          </a:p>
          <a:p>
            <a:r>
              <a:rPr lang="en-IN" dirty="0" smtClean="0">
                <a:hlinkClick r:id="rId2"/>
              </a:rPr>
              <a:t>https://epgp.inflibnet.ac.in/Home/ViewSubject?catid=ahLCajOqz6/GWFCSpr/XYg</a:t>
            </a:r>
            <a:endParaRPr lang="en-IN" dirty="0" smtClean="0"/>
          </a:p>
          <a:p>
            <a:r>
              <a:rPr lang="en-IN" dirty="0" smtClean="0">
                <a:hlinkClick r:id="rId3"/>
              </a:rPr>
              <a:t>https://nptel.ac.in/courses/110/107/110107150/</a:t>
            </a:r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MCQs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91200"/>
          </a:xfrm>
        </p:spPr>
        <p:txBody>
          <a:bodyPr/>
          <a:lstStyle/>
          <a:p>
            <a:pPr marL="514350" indent="-514350" algn="just">
              <a:buAutoNum type="arabicPeriod"/>
            </a:pPr>
            <a:r>
              <a:rPr lang="en-IN" sz="2600" b="1" dirty="0" smtClean="0"/>
              <a:t>Which level gives direction to growth and development of business?</a:t>
            </a:r>
          </a:p>
          <a:p>
            <a:pPr marL="514350" indent="-514350" algn="just">
              <a:buNone/>
            </a:pPr>
            <a:r>
              <a:rPr lang="en-IN" sz="2600" dirty="0" smtClean="0"/>
              <a:t>(a) Strategic level</a:t>
            </a:r>
          </a:p>
          <a:p>
            <a:pPr marL="514350" indent="-514350" algn="just">
              <a:buNone/>
            </a:pPr>
            <a:r>
              <a:rPr lang="en-IN" sz="2600" dirty="0" smtClean="0"/>
              <a:t>(b) Tactical level</a:t>
            </a:r>
          </a:p>
          <a:p>
            <a:pPr marL="514350" indent="-514350" algn="just">
              <a:buNone/>
            </a:pPr>
            <a:r>
              <a:rPr lang="en-IN" sz="2600" dirty="0" smtClean="0"/>
              <a:t>(c) Operational level</a:t>
            </a:r>
          </a:p>
          <a:p>
            <a:pPr marL="514350" indent="-514350" algn="just">
              <a:buNone/>
            </a:pPr>
            <a:r>
              <a:rPr lang="en-IN" sz="2600" dirty="0" smtClean="0"/>
              <a:t>(d) All</a:t>
            </a:r>
          </a:p>
          <a:p>
            <a:pPr marL="514350" indent="-514350" algn="just">
              <a:buNone/>
            </a:pPr>
            <a:r>
              <a:rPr lang="en-IN" sz="2600" b="1" dirty="0" smtClean="0"/>
              <a:t>2. Management is getting things done by others in</a:t>
            </a:r>
          </a:p>
          <a:p>
            <a:pPr marL="514350" indent="-514350" algn="just">
              <a:buNone/>
            </a:pPr>
            <a:r>
              <a:rPr lang="en-IN" sz="2600" dirty="0" smtClean="0"/>
              <a:t>(a) Individual activity</a:t>
            </a:r>
          </a:p>
          <a:p>
            <a:pPr marL="514350" indent="-514350" algn="just">
              <a:buNone/>
            </a:pPr>
            <a:r>
              <a:rPr lang="en-IN" sz="2600" dirty="0" smtClean="0"/>
              <a:t>(b) Group activity</a:t>
            </a:r>
          </a:p>
          <a:p>
            <a:pPr marL="514350" indent="-514350" algn="just">
              <a:buNone/>
            </a:pPr>
            <a:r>
              <a:rPr lang="en-IN" sz="2600" dirty="0" smtClean="0"/>
              <a:t>(c) Both (a) &amp; (b)</a:t>
            </a:r>
          </a:p>
          <a:p>
            <a:pPr marL="514350" indent="-514350" algn="just">
              <a:buNone/>
            </a:pPr>
            <a:r>
              <a:rPr lang="en-IN" sz="2600" dirty="0" smtClean="0"/>
              <a:t>(d) Neither (a) &amp; (b)</a:t>
            </a:r>
            <a:endParaRPr lang="en-IN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MCQs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IN" sz="2600" b="1" dirty="0" smtClean="0"/>
              <a:t>3. First function of management is</a:t>
            </a:r>
          </a:p>
          <a:p>
            <a:pPr marL="514350" indent="-514350" algn="just">
              <a:buAutoNum type="alphaLcParenBoth"/>
            </a:pPr>
            <a:r>
              <a:rPr lang="en-IN" sz="2600" dirty="0" smtClean="0"/>
              <a:t>Organizing</a:t>
            </a:r>
          </a:p>
          <a:p>
            <a:pPr marL="514350" indent="-514350" algn="just">
              <a:buAutoNum type="alphaLcParenBoth"/>
            </a:pPr>
            <a:r>
              <a:rPr lang="en-IN" sz="2600" dirty="0" smtClean="0"/>
              <a:t>Directing</a:t>
            </a:r>
          </a:p>
          <a:p>
            <a:pPr marL="514350" indent="-514350" algn="just">
              <a:buAutoNum type="alphaLcParenBoth"/>
            </a:pPr>
            <a:r>
              <a:rPr lang="en-IN" sz="2600" dirty="0" smtClean="0"/>
              <a:t>Planning</a:t>
            </a:r>
          </a:p>
          <a:p>
            <a:pPr marL="514350" indent="-514350" algn="just">
              <a:buAutoNum type="alphaLcParenBoth"/>
            </a:pPr>
            <a:r>
              <a:rPr lang="en-IN" sz="2600" dirty="0" smtClean="0"/>
              <a:t>Controlling</a:t>
            </a:r>
          </a:p>
          <a:p>
            <a:pPr marL="514350" indent="-514350" algn="just">
              <a:buNone/>
            </a:pPr>
            <a:endParaRPr lang="en-IN" sz="2600" dirty="0" smtClean="0"/>
          </a:p>
          <a:p>
            <a:pPr marL="514350" indent="-514350" algn="just">
              <a:buNone/>
            </a:pPr>
            <a:r>
              <a:rPr lang="en-IN" sz="2600" b="1" dirty="0" smtClean="0"/>
              <a:t>4.</a:t>
            </a:r>
            <a:r>
              <a:rPr lang="en-IN" sz="2600" dirty="0" smtClean="0"/>
              <a:t> </a:t>
            </a:r>
            <a:r>
              <a:rPr lang="en-IN" sz="2600" b="1" dirty="0" smtClean="0"/>
              <a:t>Which of the following function is known as an essence of management?</a:t>
            </a:r>
            <a:endParaRPr lang="en-IN" sz="2600" dirty="0" smtClean="0"/>
          </a:p>
          <a:p>
            <a:pPr marL="514350" indent="-514350" algn="just">
              <a:buNone/>
            </a:pPr>
            <a:r>
              <a:rPr lang="en-IN" sz="2600" dirty="0" smtClean="0"/>
              <a:t>(a) Planning</a:t>
            </a:r>
          </a:p>
          <a:p>
            <a:pPr marL="514350" indent="-514350" algn="just">
              <a:buNone/>
            </a:pPr>
            <a:r>
              <a:rPr lang="en-IN" sz="2600" dirty="0" smtClean="0"/>
              <a:t>(b) Directing</a:t>
            </a:r>
          </a:p>
          <a:p>
            <a:pPr marL="514350" indent="-514350" algn="just">
              <a:buNone/>
            </a:pPr>
            <a:r>
              <a:rPr lang="en-IN" sz="2600" dirty="0" smtClean="0"/>
              <a:t>(c) Coordinating</a:t>
            </a:r>
          </a:p>
          <a:p>
            <a:pPr marL="514350" indent="-514350" algn="just">
              <a:buNone/>
            </a:pPr>
            <a:r>
              <a:rPr lang="en-IN" sz="2600" dirty="0" smtClean="0"/>
              <a:t>(d) Control</a:t>
            </a:r>
            <a:endParaRPr lang="en-IN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MCQs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IN" sz="2600" b="1" dirty="0" smtClean="0"/>
              <a:t>5.</a:t>
            </a:r>
            <a:r>
              <a:rPr lang="en-IN" dirty="0" smtClean="0"/>
              <a:t> </a:t>
            </a:r>
            <a:r>
              <a:rPr lang="en-IN" sz="2600" b="1" dirty="0" smtClean="0"/>
              <a:t>_________ helps in </a:t>
            </a:r>
            <a:r>
              <a:rPr lang="en-IN" sz="2600" b="1" dirty="0" err="1" smtClean="0"/>
              <a:t>achieving_________goals</a:t>
            </a:r>
            <a:endParaRPr lang="en-IN" sz="2600" b="1" dirty="0" smtClean="0"/>
          </a:p>
          <a:p>
            <a:pPr marL="514350" indent="-514350" algn="just">
              <a:buAutoNum type="alphaLcParenBoth"/>
            </a:pPr>
            <a:r>
              <a:rPr lang="en-IN" sz="2600" dirty="0" smtClean="0"/>
              <a:t>Management and individual</a:t>
            </a:r>
          </a:p>
          <a:p>
            <a:pPr marL="514350" indent="-514350" algn="just">
              <a:buAutoNum type="alphaLcParenBoth"/>
            </a:pPr>
            <a:r>
              <a:rPr lang="en-IN" sz="2600" dirty="0" smtClean="0"/>
              <a:t>Management and organizational</a:t>
            </a:r>
          </a:p>
          <a:p>
            <a:pPr marL="514350" indent="-514350" algn="just">
              <a:buAutoNum type="alphaLcParenBoth"/>
            </a:pPr>
            <a:r>
              <a:rPr lang="en-IN" sz="2600" dirty="0" smtClean="0"/>
              <a:t>Administration and organizational</a:t>
            </a:r>
          </a:p>
          <a:p>
            <a:pPr marL="514350" indent="-514350" algn="just">
              <a:buAutoNum type="alphaLcParenBoth"/>
            </a:pPr>
            <a:r>
              <a:rPr lang="en-IN" sz="2600" dirty="0" smtClean="0"/>
              <a:t>Administration and individual</a:t>
            </a:r>
          </a:p>
          <a:p>
            <a:pPr marL="514350" indent="-514350" algn="just">
              <a:buAutoNum type="alphaLcParenBoth"/>
            </a:pPr>
            <a:endParaRPr lang="en-IN" sz="2600" dirty="0" smtClean="0"/>
          </a:p>
          <a:p>
            <a:pPr marL="514350" indent="-514350" algn="just">
              <a:buNone/>
            </a:pPr>
            <a:r>
              <a:rPr lang="en-IN" sz="2600" b="1" dirty="0" smtClean="0"/>
              <a:t>6. POSDCORB is suggested </a:t>
            </a:r>
            <a:r>
              <a:rPr lang="en-IN" sz="2600" b="1" dirty="0" err="1" smtClean="0"/>
              <a:t>by_____and</a:t>
            </a:r>
            <a:r>
              <a:rPr lang="en-IN" sz="2600" b="1" dirty="0" smtClean="0"/>
              <a:t> CO denotes______</a:t>
            </a:r>
          </a:p>
          <a:p>
            <a:pPr marL="514350" indent="-514350" algn="just">
              <a:buAutoNum type="alphaLcParenBoth"/>
            </a:pPr>
            <a:r>
              <a:rPr lang="en-IN" sz="2600" dirty="0" smtClean="0"/>
              <a:t>Henri </a:t>
            </a:r>
            <a:r>
              <a:rPr lang="en-IN" sz="2600" dirty="0" err="1" smtClean="0"/>
              <a:t>Fayol</a:t>
            </a:r>
            <a:r>
              <a:rPr lang="en-IN" sz="2600" dirty="0" smtClean="0"/>
              <a:t> and Coordination</a:t>
            </a:r>
          </a:p>
          <a:p>
            <a:pPr marL="514350" indent="-514350" algn="just">
              <a:buAutoNum type="alphaLcParenBoth"/>
            </a:pPr>
            <a:r>
              <a:rPr lang="en-IN" sz="2600" dirty="0" smtClean="0"/>
              <a:t>Henri </a:t>
            </a:r>
            <a:r>
              <a:rPr lang="en-IN" sz="2600" dirty="0" err="1" smtClean="0"/>
              <a:t>Fayol</a:t>
            </a:r>
            <a:r>
              <a:rPr lang="en-IN" sz="2600" dirty="0" smtClean="0"/>
              <a:t> and Control</a:t>
            </a:r>
          </a:p>
          <a:p>
            <a:pPr marL="514350" indent="-514350" algn="just">
              <a:buAutoNum type="alphaLcParenBoth"/>
            </a:pPr>
            <a:r>
              <a:rPr lang="en-IN" sz="2600" dirty="0" smtClean="0"/>
              <a:t>Luther </a:t>
            </a:r>
            <a:r>
              <a:rPr lang="en-IN" sz="2600" dirty="0" err="1" smtClean="0"/>
              <a:t>Gulick</a:t>
            </a:r>
            <a:r>
              <a:rPr lang="en-IN" sz="2600" dirty="0" smtClean="0"/>
              <a:t> and Coordination</a:t>
            </a:r>
          </a:p>
          <a:p>
            <a:pPr marL="514350" indent="-514350" algn="just">
              <a:buFont typeface="Arial" pitchFamily="34" charset="0"/>
              <a:buAutoNum type="alphaLcParenBoth"/>
            </a:pPr>
            <a:r>
              <a:rPr lang="en-IN" sz="2600" dirty="0" smtClean="0"/>
              <a:t>Luther </a:t>
            </a:r>
            <a:r>
              <a:rPr lang="en-IN" sz="2600" dirty="0" err="1" smtClean="0"/>
              <a:t>Gulick</a:t>
            </a:r>
            <a:r>
              <a:rPr lang="en-IN" sz="2600" dirty="0" smtClean="0"/>
              <a:t> and Control</a:t>
            </a:r>
          </a:p>
          <a:p>
            <a:pPr marL="514350" indent="-514350" algn="just">
              <a:buAutoNum type="alphaLcParenBoth"/>
            </a:pPr>
            <a:endParaRPr lang="en-IN" sz="2600" b="1" dirty="0" smtClean="0"/>
          </a:p>
          <a:p>
            <a:pPr marL="514350" indent="-514350" algn="just">
              <a:buNone/>
            </a:pPr>
            <a:endParaRPr lang="en-IN" sz="2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IN" b="1" dirty="0" smtClean="0"/>
              <a:t>MCQs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IN" sz="2600" b="1" dirty="0" smtClean="0"/>
              <a:t>7. Which one is not a feature of management?</a:t>
            </a:r>
          </a:p>
          <a:p>
            <a:pPr algn="just">
              <a:buNone/>
            </a:pPr>
            <a:r>
              <a:rPr lang="en-IN" sz="2600" dirty="0" smtClean="0"/>
              <a:t>(a) Management integrates human, physical and financial resources.</a:t>
            </a:r>
          </a:p>
          <a:p>
            <a:pPr algn="just">
              <a:buNone/>
            </a:pPr>
            <a:r>
              <a:rPr lang="en-IN" sz="2600" dirty="0" smtClean="0"/>
              <a:t>(b) Management is goal-oriented</a:t>
            </a:r>
          </a:p>
          <a:p>
            <a:pPr algn="just">
              <a:buNone/>
            </a:pPr>
            <a:r>
              <a:rPr lang="en-IN" sz="2600" dirty="0" smtClean="0"/>
              <a:t>(c) Management is an individual activity</a:t>
            </a:r>
          </a:p>
          <a:p>
            <a:pPr algn="just">
              <a:buNone/>
            </a:pPr>
            <a:r>
              <a:rPr lang="en-IN" sz="2600" dirty="0" smtClean="0"/>
              <a:t>(d) Management is continuous</a:t>
            </a:r>
          </a:p>
          <a:p>
            <a:pPr algn="just">
              <a:buNone/>
            </a:pPr>
            <a:r>
              <a:rPr lang="en-IN" sz="2600" b="1" dirty="0" smtClean="0"/>
              <a:t>8. Which managerial function involves measuring and correcting individual or organizational performance?</a:t>
            </a:r>
          </a:p>
          <a:p>
            <a:pPr marL="514350" indent="-514350" algn="just">
              <a:buAutoNum type="alphaLcParenBoth"/>
            </a:pPr>
            <a:r>
              <a:rPr lang="en-IN" sz="2600" dirty="0" smtClean="0"/>
              <a:t>Directing</a:t>
            </a:r>
          </a:p>
          <a:p>
            <a:pPr marL="514350" indent="-514350" algn="just">
              <a:buAutoNum type="alphaLcParenBoth"/>
            </a:pPr>
            <a:r>
              <a:rPr lang="en-IN" sz="2600" dirty="0" smtClean="0"/>
              <a:t>Coordinating</a:t>
            </a:r>
          </a:p>
          <a:p>
            <a:pPr marL="514350" indent="-514350" algn="just">
              <a:buAutoNum type="alphaLcParenBoth"/>
            </a:pPr>
            <a:r>
              <a:rPr lang="en-IN" sz="2600" dirty="0" smtClean="0"/>
              <a:t>Controlling</a:t>
            </a:r>
          </a:p>
          <a:p>
            <a:pPr marL="514350" indent="-514350" algn="just">
              <a:buAutoNum type="alphaLcParenBoth"/>
            </a:pPr>
            <a:r>
              <a:rPr lang="en-IN" sz="2600" dirty="0" smtClean="0"/>
              <a:t>Reporting</a:t>
            </a:r>
            <a:endParaRPr lang="en-IN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Management: A few important definitions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Management is the art of getting things done through people (</a:t>
            </a:r>
            <a:r>
              <a:rPr lang="en-IN" b="1" dirty="0" smtClean="0"/>
              <a:t>Mary Parker Follett</a:t>
            </a:r>
            <a:r>
              <a:rPr lang="en-IN" dirty="0" smtClean="0"/>
              <a:t>).</a:t>
            </a:r>
          </a:p>
          <a:p>
            <a:r>
              <a:rPr lang="en-IN" dirty="0" smtClean="0"/>
              <a:t>Management is the art of getting things done through others and with formally organised groups (</a:t>
            </a:r>
            <a:r>
              <a:rPr lang="en-IN" b="1" dirty="0" smtClean="0"/>
              <a:t>Harold Koontz</a:t>
            </a:r>
            <a:r>
              <a:rPr lang="en-IN" dirty="0" smtClean="0"/>
              <a:t>).</a:t>
            </a:r>
          </a:p>
          <a:p>
            <a:r>
              <a:rPr lang="en-IN" dirty="0" smtClean="0"/>
              <a:t>Management is the art of knowing what is to be done and seeing that it is done in the best and cheapest way (</a:t>
            </a:r>
            <a:r>
              <a:rPr lang="en-IN" b="1" dirty="0" smtClean="0"/>
              <a:t>Frederick Winslow Taylor</a:t>
            </a:r>
            <a:r>
              <a:rPr lang="en-IN" dirty="0" smtClean="0"/>
              <a:t>).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Management: A few important definitions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dirty="0" smtClean="0"/>
              <a:t>Management is a process consisting of planning, organizing, actuating and controlling, performed to determine and accomplish the objectives by use of people and resources (</a:t>
            </a:r>
            <a:r>
              <a:rPr lang="en-IN" b="1" dirty="0" smtClean="0"/>
              <a:t>George R Terry</a:t>
            </a:r>
            <a:r>
              <a:rPr lang="en-IN" dirty="0" smtClean="0"/>
              <a:t>).</a:t>
            </a:r>
          </a:p>
          <a:p>
            <a:pPr algn="just"/>
            <a:r>
              <a:rPr lang="en-IN" dirty="0" smtClean="0"/>
              <a:t>Management is a multipurpose organ that manage a business and manages Managers and manages Workers and work (</a:t>
            </a:r>
            <a:r>
              <a:rPr lang="en-IN" b="1" dirty="0" smtClean="0"/>
              <a:t>Peter Ferdinand </a:t>
            </a:r>
            <a:r>
              <a:rPr lang="en-IN" b="1" dirty="0" err="1" smtClean="0"/>
              <a:t>Drucker</a:t>
            </a:r>
            <a:r>
              <a:rPr lang="en-IN" dirty="0" smtClean="0"/>
              <a:t>).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Definition of Management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The process of planning, organizing, leading and controlling the work of organization members and using all available organizational resources to reach stated organizational goals.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Functions of Management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b="1" dirty="0" smtClean="0"/>
              <a:t>According to Luther </a:t>
            </a:r>
            <a:r>
              <a:rPr lang="en-IN" b="1" dirty="0" err="1" smtClean="0"/>
              <a:t>Gulick</a:t>
            </a:r>
            <a:r>
              <a:rPr lang="en-IN" b="1" dirty="0" smtClean="0"/>
              <a:t>:</a:t>
            </a:r>
            <a:endParaRPr lang="en-IN" dirty="0" smtClean="0"/>
          </a:p>
          <a:p>
            <a:pPr algn="just">
              <a:buNone/>
            </a:pPr>
            <a:r>
              <a:rPr lang="en-IN" dirty="0" smtClean="0"/>
              <a:t>Planning, Organizing, Staffing, Directing, Co-ordinating, Reporting, Budgeting</a:t>
            </a:r>
          </a:p>
          <a:p>
            <a:pPr algn="just">
              <a:buNone/>
            </a:pPr>
            <a:r>
              <a:rPr lang="en-IN" b="1" dirty="0" smtClean="0"/>
              <a:t>(POSDCORB)</a:t>
            </a:r>
          </a:p>
          <a:p>
            <a:pPr algn="just"/>
            <a:r>
              <a:rPr lang="en-IN" b="1" dirty="0" smtClean="0"/>
              <a:t>According to Henri </a:t>
            </a:r>
            <a:r>
              <a:rPr lang="en-IN" b="1" dirty="0" err="1" smtClean="0"/>
              <a:t>Fayol</a:t>
            </a:r>
            <a:r>
              <a:rPr lang="en-IN" b="1" dirty="0" smtClean="0"/>
              <a:t>:</a:t>
            </a:r>
            <a:endParaRPr lang="en-IN" dirty="0" smtClean="0"/>
          </a:p>
          <a:p>
            <a:pPr algn="just">
              <a:buNone/>
            </a:pPr>
            <a:r>
              <a:rPr lang="en-IN" dirty="0" smtClean="0"/>
              <a:t>Planning, Organizing, Coordinating, Commanding, Controlling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Importance of Management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algn="just"/>
            <a:r>
              <a:rPr lang="en-IN" sz="3000" dirty="0" smtClean="0"/>
              <a:t>Achievement of organizational goals.</a:t>
            </a:r>
          </a:p>
          <a:p>
            <a:pPr algn="just"/>
            <a:r>
              <a:rPr lang="en-IN" sz="3000" dirty="0" smtClean="0"/>
              <a:t>Optimum utilization of organizational resources (human, physical/material, financial).</a:t>
            </a:r>
          </a:p>
          <a:p>
            <a:pPr algn="just"/>
            <a:r>
              <a:rPr lang="en-IN" sz="3000" dirty="0" smtClean="0"/>
              <a:t>Coordination between individual and organizational goals.</a:t>
            </a:r>
          </a:p>
          <a:p>
            <a:pPr algn="just"/>
            <a:r>
              <a:rPr lang="en-IN" sz="3000" dirty="0" smtClean="0"/>
              <a:t>Increasing the efficiency.</a:t>
            </a:r>
          </a:p>
          <a:p>
            <a:pPr algn="just"/>
            <a:r>
              <a:rPr lang="en-IN" sz="3000" dirty="0" smtClean="0"/>
              <a:t>Economic and social development.</a:t>
            </a:r>
          </a:p>
          <a:p>
            <a:pPr algn="just"/>
            <a:r>
              <a:rPr lang="en-IN" sz="2800" dirty="0" smtClean="0"/>
              <a:t>Creation of a dynamic organisation.</a:t>
            </a:r>
            <a:endParaRPr lang="en-IN" sz="3000" dirty="0" smtClean="0"/>
          </a:p>
          <a:p>
            <a:pPr algn="just"/>
            <a:endParaRPr lang="en-IN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Nature of Management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sz="3000" dirty="0" smtClean="0"/>
              <a:t>Management is a process (</a:t>
            </a:r>
            <a:r>
              <a:rPr lang="en-IN" sz="3000" b="1" dirty="0" smtClean="0"/>
              <a:t>Universal process</a:t>
            </a:r>
            <a:r>
              <a:rPr lang="en-IN" sz="3000" dirty="0" smtClean="0"/>
              <a:t>/ Continuous process/ Social process/Integrating process).</a:t>
            </a:r>
          </a:p>
          <a:p>
            <a:pPr algn="just"/>
            <a:r>
              <a:rPr lang="en-IN" sz="3000" dirty="0" smtClean="0"/>
              <a:t>Management is intangible.</a:t>
            </a:r>
          </a:p>
          <a:p>
            <a:pPr algn="just"/>
            <a:r>
              <a:rPr lang="en-IN" sz="3000" dirty="0" smtClean="0"/>
              <a:t>Management is viewed as a Science. </a:t>
            </a:r>
            <a:r>
              <a:rPr lang="en-IN" sz="3000" i="1" dirty="0" smtClean="0"/>
              <a:t>Management is not an exact science. It can be called a behavioural science, social science, </a:t>
            </a:r>
            <a:r>
              <a:rPr lang="en-IN" sz="3000" b="1" i="1" dirty="0" smtClean="0"/>
              <a:t>soft science(</a:t>
            </a:r>
            <a:r>
              <a:rPr lang="en-IN" sz="2800" b="1" i="1" dirty="0" smtClean="0"/>
              <a:t>Ernest Dale)</a:t>
            </a:r>
            <a:r>
              <a:rPr lang="en-IN" sz="3000" i="1" dirty="0" smtClean="0"/>
              <a:t>. </a:t>
            </a:r>
          </a:p>
          <a:p>
            <a:pPr algn="just"/>
            <a:r>
              <a:rPr lang="en-IN" sz="3000" dirty="0" smtClean="0"/>
              <a:t>Management is viewed as an Art.</a:t>
            </a:r>
          </a:p>
          <a:p>
            <a:pPr algn="just"/>
            <a:endParaRPr lang="en-IN" sz="3000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Nature of Management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IN" i="1" dirty="0" smtClean="0"/>
              <a:t>Management can be viewed as a combination of art and science.</a:t>
            </a:r>
          </a:p>
          <a:p>
            <a:pPr algn="just"/>
            <a:r>
              <a:rPr lang="en-IN" dirty="0" smtClean="0"/>
              <a:t>Management is goal oriented and considered as group activity.</a:t>
            </a:r>
          </a:p>
          <a:p>
            <a:pPr algn="just"/>
            <a:r>
              <a:rPr lang="en-IN" dirty="0" smtClean="0"/>
              <a:t>Management is a profession (</a:t>
            </a:r>
            <a:r>
              <a:rPr lang="en-IN" i="1" dirty="0" smtClean="0"/>
              <a:t>can’t truly be termed as a profession, it is moving in the direction of a profession</a:t>
            </a:r>
            <a:r>
              <a:rPr lang="en-IN" dirty="0" smtClean="0"/>
              <a:t>).</a:t>
            </a:r>
          </a:p>
          <a:p>
            <a:pPr algn="just"/>
            <a:r>
              <a:rPr lang="en-IN" dirty="0" smtClean="0"/>
              <a:t>Management is a discipline (</a:t>
            </a:r>
            <a:r>
              <a:rPr lang="en-IN" i="1" dirty="0" smtClean="0"/>
              <a:t>as it is a study of principles and practices of basic administration</a:t>
            </a:r>
            <a:r>
              <a:rPr lang="en-IN" dirty="0" smtClean="0"/>
              <a:t>).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Levels of Management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4754563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en-IN" dirty="0" smtClean="0"/>
              <a:t>3 levels :</a:t>
            </a:r>
          </a:p>
          <a:p>
            <a:pPr algn="just"/>
            <a:r>
              <a:rPr lang="en-IN" dirty="0" smtClean="0"/>
              <a:t>Top-level management </a:t>
            </a:r>
          </a:p>
          <a:p>
            <a:pPr algn="just">
              <a:buNone/>
            </a:pPr>
            <a:r>
              <a:rPr lang="en-IN" b="1" dirty="0" smtClean="0"/>
              <a:t>(Strategic Level)</a:t>
            </a:r>
          </a:p>
          <a:p>
            <a:pPr algn="just">
              <a:buNone/>
            </a:pPr>
            <a:r>
              <a:rPr lang="en-IN" dirty="0" smtClean="0"/>
              <a:t>--- BOD, MD, CEO, GM</a:t>
            </a:r>
          </a:p>
          <a:p>
            <a:pPr algn="just">
              <a:spcBef>
                <a:spcPts val="0"/>
              </a:spcBef>
            </a:pPr>
            <a:r>
              <a:rPr lang="en-IN" dirty="0" smtClean="0"/>
              <a:t>Middle-level management</a:t>
            </a:r>
          </a:p>
          <a:p>
            <a:pPr algn="just">
              <a:spcBef>
                <a:spcPts val="0"/>
              </a:spcBef>
              <a:buNone/>
            </a:pPr>
            <a:r>
              <a:rPr lang="en-IN" b="1" dirty="0" smtClean="0"/>
              <a:t>(Tactical Level)</a:t>
            </a:r>
          </a:p>
          <a:p>
            <a:pPr algn="just">
              <a:spcBef>
                <a:spcPts val="0"/>
              </a:spcBef>
              <a:buNone/>
            </a:pPr>
            <a:r>
              <a:rPr lang="en-IN" dirty="0" smtClean="0"/>
              <a:t>--- Production manager,</a:t>
            </a:r>
          </a:p>
          <a:p>
            <a:pPr algn="just">
              <a:spcBef>
                <a:spcPts val="0"/>
              </a:spcBef>
              <a:buNone/>
            </a:pPr>
            <a:r>
              <a:rPr lang="en-IN" dirty="0" smtClean="0"/>
              <a:t>Marketing manager,</a:t>
            </a:r>
          </a:p>
          <a:p>
            <a:pPr algn="just">
              <a:spcBef>
                <a:spcPts val="0"/>
              </a:spcBef>
              <a:buNone/>
            </a:pPr>
            <a:r>
              <a:rPr lang="en-IN" dirty="0" smtClean="0"/>
              <a:t>Finance manager</a:t>
            </a:r>
          </a:p>
          <a:p>
            <a:pPr algn="just"/>
            <a:r>
              <a:rPr lang="en-IN" dirty="0" smtClean="0"/>
              <a:t>Lower-level management/</a:t>
            </a:r>
          </a:p>
          <a:p>
            <a:pPr algn="just">
              <a:buNone/>
            </a:pPr>
            <a:r>
              <a:rPr lang="en-IN" b="1" dirty="0" smtClean="0"/>
              <a:t>(Operational Level)</a:t>
            </a:r>
          </a:p>
          <a:p>
            <a:pPr algn="just">
              <a:buNone/>
            </a:pPr>
            <a:r>
              <a:rPr lang="en-IN" dirty="0" smtClean="0"/>
              <a:t>--- Superintendents,</a:t>
            </a:r>
          </a:p>
          <a:p>
            <a:pPr algn="just">
              <a:buNone/>
            </a:pPr>
            <a:r>
              <a:rPr lang="en-IN" dirty="0" smtClean="0"/>
              <a:t>Supervisors </a:t>
            </a:r>
            <a:r>
              <a:rPr lang="en-IN" b="1" dirty="0" smtClean="0"/>
              <a:t>(First-level managers)</a:t>
            </a:r>
          </a:p>
          <a:p>
            <a:pPr algn="just">
              <a:buNone/>
            </a:pPr>
            <a:endParaRPr lang="en-IN" dirty="0" smtClean="0"/>
          </a:p>
          <a:p>
            <a:endParaRPr lang="en-IN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4648200" y="2590800"/>
          <a:ext cx="44958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754</Words>
  <Application>Microsoft Office PowerPoint</Application>
  <PresentationFormat>On-screen Show (4:3)</PresentationFormat>
  <Paragraphs>135</Paragraphs>
  <Slides>16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Principles and Practice of Management Introduction to Management</vt:lpstr>
      <vt:lpstr>Management: A few important definitions</vt:lpstr>
      <vt:lpstr>Management: A few important definitions</vt:lpstr>
      <vt:lpstr>Definition of Management</vt:lpstr>
      <vt:lpstr>Functions of Management</vt:lpstr>
      <vt:lpstr>Importance of Management</vt:lpstr>
      <vt:lpstr>Nature of Management</vt:lpstr>
      <vt:lpstr>Nature of Management</vt:lpstr>
      <vt:lpstr>Levels of Management</vt:lpstr>
      <vt:lpstr>Managerial Tasks</vt:lpstr>
      <vt:lpstr>Managerial Skills</vt:lpstr>
      <vt:lpstr>Suggested readings</vt:lpstr>
      <vt:lpstr>MCQs</vt:lpstr>
      <vt:lpstr>MCQs</vt:lpstr>
      <vt:lpstr>MCQs</vt:lpstr>
      <vt:lpstr>MCQs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SUDIPTA</dc:creator>
  <cp:lastModifiedBy>hp</cp:lastModifiedBy>
  <cp:revision>16</cp:revision>
  <dcterms:created xsi:type="dcterms:W3CDTF">2006-08-16T00:00:00Z</dcterms:created>
  <dcterms:modified xsi:type="dcterms:W3CDTF">2024-11-29T16:09:46Z</dcterms:modified>
</cp:coreProperties>
</file>