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8" r:id="rId7"/>
    <p:sldId id="265" r:id="rId8"/>
    <p:sldId id="260" r:id="rId9"/>
    <p:sldId id="266" r:id="rId10"/>
    <p:sldId id="261" r:id="rId11"/>
    <p:sldId id="262" r:id="rId12"/>
    <p:sldId id="263" r:id="rId13"/>
    <p:sldId id="264" r:id="rId14"/>
    <p:sldId id="267" r:id="rId15"/>
    <p:sldId id="269" r:id="rId16"/>
    <p:sldId id="270" r:id="rId17"/>
    <p:sldId id="272" r:id="rId18"/>
    <p:sldId id="271"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5CAB6D-BBEF-4D4F-8A7F-B3251B4E15E2}"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10511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5CAB6D-BBEF-4D4F-8A7F-B3251B4E15E2}"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395460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5CAB6D-BBEF-4D4F-8A7F-B3251B4E15E2}"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37976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5CAB6D-BBEF-4D4F-8A7F-B3251B4E15E2}"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3948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CAB6D-BBEF-4D4F-8A7F-B3251B4E15E2}"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139888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5CAB6D-BBEF-4D4F-8A7F-B3251B4E15E2}"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241653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5CAB6D-BBEF-4D4F-8A7F-B3251B4E15E2}" type="datetimeFigureOut">
              <a:rPr lang="en-GB" smtClean="0"/>
              <a:t>03/05/2024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186983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5CAB6D-BBEF-4D4F-8A7F-B3251B4E15E2}" type="datetimeFigureOut">
              <a:rPr lang="en-GB" smtClean="0"/>
              <a:t>03/05/2024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293364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CAB6D-BBEF-4D4F-8A7F-B3251B4E15E2}" type="datetimeFigureOut">
              <a:rPr lang="en-GB" smtClean="0"/>
              <a:t>03/05/2024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124938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CAB6D-BBEF-4D4F-8A7F-B3251B4E15E2}"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368732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CAB6D-BBEF-4D4F-8A7F-B3251B4E15E2}"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315B5-3433-4514-98F6-A3588B04D557}" type="slidenum">
              <a:rPr lang="en-GB" smtClean="0"/>
              <a:t>‹#›</a:t>
            </a:fld>
            <a:endParaRPr lang="en-GB"/>
          </a:p>
        </p:txBody>
      </p:sp>
    </p:spTree>
    <p:extLst>
      <p:ext uri="{BB962C8B-B14F-4D97-AF65-F5344CB8AC3E}">
        <p14:creationId xmlns:p14="http://schemas.microsoft.com/office/powerpoint/2010/main" val="33785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CAB6D-BBEF-4D4F-8A7F-B3251B4E15E2}" type="datetimeFigureOut">
              <a:rPr lang="en-GB" smtClean="0"/>
              <a:t>03/05/2024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315B5-3433-4514-98F6-A3588B04D557}" type="slidenum">
              <a:rPr lang="en-GB" smtClean="0"/>
              <a:t>‹#›</a:t>
            </a:fld>
            <a:endParaRPr lang="en-GB"/>
          </a:p>
        </p:txBody>
      </p:sp>
    </p:spTree>
    <p:extLst>
      <p:ext uri="{BB962C8B-B14F-4D97-AF65-F5344CB8AC3E}">
        <p14:creationId xmlns:p14="http://schemas.microsoft.com/office/powerpoint/2010/main" val="88349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istory.com/news/roaring-twenties-scams-ponzi-wall-stre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ress.princeton.edu/books/paperback/9780691003542/a-monetary-history-of-the-united-states-1867-1960" TargetMode="External"/><Relationship Id="rId2" Type="http://schemas.openxmlformats.org/officeDocument/2006/relationships/hyperlink" Target="https://www.federalreservehistory.org/essays/stock-market-crash-of-192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oney.howstuffworks.com/who-wins-loses-in-trade-war.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vestopedia.com/terms/a/aggregatedemand.asp" TargetMode="External"/><Relationship Id="rId2" Type="http://schemas.openxmlformats.org/officeDocument/2006/relationships/hyperlink" Target="https://www.investopedia.com/terms/c/classicaleconomics.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nvestopedia.com/terms/m/monetarism.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vestopedia.com/terms/r/rationaltheoryofexpectations.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vestopedia.com/terms/g/great_depression.asp" TargetMode="External"/><Relationship Id="rId2" Type="http://schemas.openxmlformats.org/officeDocument/2006/relationships/hyperlink" Target="https://www.investopedia.com/terms/j/john_maynard_keynes.as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investopedia.com/terms/g/great_depression.asp" TargetMode="External"/><Relationship Id="rId2" Type="http://schemas.openxmlformats.org/officeDocument/2006/relationships/hyperlink" Target="https://www.investopedia.com/terms/j/john_maynard_keynes.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istory.com/this-day-in-history/stock-market-crash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MACROECONOMICS</a:t>
            </a:r>
            <a:endParaRPr lang="en-GB" dirty="0"/>
          </a:p>
        </p:txBody>
      </p:sp>
      <p:sp>
        <p:nvSpPr>
          <p:cNvPr id="3" name="Subtitle 2"/>
          <p:cNvSpPr>
            <a:spLocks noGrp="1"/>
          </p:cNvSpPr>
          <p:nvPr>
            <p:ph type="subTitle" idx="1"/>
          </p:nvPr>
        </p:nvSpPr>
        <p:spPr/>
        <p:txBody>
          <a:bodyPr/>
          <a:lstStyle/>
          <a:p>
            <a:r>
              <a:rPr lang="en-GB" dirty="0"/>
              <a:t>What causes unemployment</a:t>
            </a:r>
            <a:r>
              <a:rPr lang="en-GB" dirty="0" smtClean="0"/>
              <a:t>?</a:t>
            </a:r>
          </a:p>
          <a:p>
            <a:r>
              <a:rPr lang="en-GB" dirty="0" smtClean="0"/>
              <a:t> </a:t>
            </a:r>
            <a:r>
              <a:rPr lang="en-GB" dirty="0"/>
              <a:t>What causes inflation? </a:t>
            </a:r>
            <a:endParaRPr lang="en-GB" dirty="0" smtClean="0"/>
          </a:p>
          <a:p>
            <a:r>
              <a:rPr lang="en-GB" dirty="0" smtClean="0"/>
              <a:t>What </a:t>
            </a:r>
            <a:r>
              <a:rPr lang="en-GB" dirty="0"/>
              <a:t>creates or stimulates economic growth? </a:t>
            </a:r>
          </a:p>
        </p:txBody>
      </p:sp>
    </p:spTree>
    <p:extLst>
      <p:ext uri="{BB962C8B-B14F-4D97-AF65-F5344CB8AC3E}">
        <p14:creationId xmlns:p14="http://schemas.microsoft.com/office/powerpoint/2010/main" val="7399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detour to Great Depression</a:t>
            </a:r>
            <a:endParaRPr lang="en-GB" dirty="0"/>
          </a:p>
        </p:txBody>
      </p:sp>
      <p:sp>
        <p:nvSpPr>
          <p:cNvPr id="3" name="Content Placeholder 2"/>
          <p:cNvSpPr>
            <a:spLocks noGrp="1"/>
          </p:cNvSpPr>
          <p:nvPr>
            <p:ph idx="1"/>
          </p:nvPr>
        </p:nvSpPr>
        <p:spPr/>
        <p:txBody>
          <a:bodyPr/>
          <a:lstStyle/>
          <a:p>
            <a:r>
              <a:rPr lang="en-GB" b="1" u="sng" dirty="0" smtClean="0"/>
              <a:t>Financial Speculation</a:t>
            </a:r>
          </a:p>
          <a:p>
            <a:r>
              <a:rPr lang="en-GB" dirty="0" smtClean="0"/>
              <a:t>Opportunity to become rich by investing.</a:t>
            </a:r>
          </a:p>
          <a:p>
            <a:r>
              <a:rPr lang="en-GB" dirty="0"/>
              <a:t>Americans were fleeced by con artists who sold them </a:t>
            </a:r>
            <a:r>
              <a:rPr lang="en-GB" u="sng" dirty="0">
                <a:hlinkClick r:id="rId2"/>
              </a:rPr>
              <a:t>on shady schemes</a:t>
            </a:r>
            <a:r>
              <a:rPr lang="en-GB" dirty="0"/>
              <a:t>, from Florida swampland and </a:t>
            </a:r>
            <a:r>
              <a:rPr lang="en-GB" dirty="0" err="1"/>
              <a:t>nonexistent</a:t>
            </a:r>
            <a:r>
              <a:rPr lang="en-GB" dirty="0"/>
              <a:t> oil deposits to the notion of buying Spanish mail coupons and redeeming them for U.S. stamps to profit on the weaker Spanish currency</a:t>
            </a:r>
            <a:r>
              <a:rPr lang="en-GB" dirty="0" smtClean="0"/>
              <a:t>.</a:t>
            </a:r>
          </a:p>
          <a:p>
            <a:r>
              <a:rPr lang="en-GB" dirty="0" smtClean="0"/>
              <a:t>Investors </a:t>
            </a:r>
            <a:r>
              <a:rPr lang="en-GB" dirty="0"/>
              <a:t>increasingly bought stocks on </a:t>
            </a:r>
            <a:r>
              <a:rPr lang="en-GB" dirty="0" smtClean="0"/>
              <a:t>margin.(</a:t>
            </a:r>
            <a:r>
              <a:rPr lang="en-GB" dirty="0" err="1" smtClean="0"/>
              <a:t>i.e</a:t>
            </a:r>
            <a:r>
              <a:rPr lang="en-GB" dirty="0" smtClean="0"/>
              <a:t> investing by borrowing money).</a:t>
            </a:r>
            <a:endParaRPr lang="en-GB" b="1" u="sng" dirty="0"/>
          </a:p>
        </p:txBody>
      </p:sp>
    </p:spTree>
    <p:extLst>
      <p:ext uri="{BB962C8B-B14F-4D97-AF65-F5344CB8AC3E}">
        <p14:creationId xmlns:p14="http://schemas.microsoft.com/office/powerpoint/2010/main" val="153334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detour to Great Depression</a:t>
            </a:r>
            <a:endParaRPr lang="en-GB" dirty="0"/>
          </a:p>
        </p:txBody>
      </p:sp>
      <p:sp>
        <p:nvSpPr>
          <p:cNvPr id="3" name="Content Placeholder 2"/>
          <p:cNvSpPr>
            <a:spLocks noGrp="1"/>
          </p:cNvSpPr>
          <p:nvPr>
            <p:ph idx="1"/>
          </p:nvPr>
        </p:nvSpPr>
        <p:spPr/>
        <p:txBody>
          <a:bodyPr>
            <a:normAutofit lnSpcReduction="10000"/>
          </a:bodyPr>
          <a:lstStyle/>
          <a:p>
            <a:r>
              <a:rPr lang="en-GB" b="1" u="sng" dirty="0" smtClean="0"/>
              <a:t>Blunders by the Federal Reserve.</a:t>
            </a:r>
          </a:p>
          <a:p>
            <a:r>
              <a:rPr lang="en-GB" dirty="0" smtClean="0"/>
              <a:t>There </a:t>
            </a:r>
            <a:r>
              <a:rPr lang="en-GB" dirty="0"/>
              <a:t>was a drastic 67 percent increase in the money supply between 1921 and </a:t>
            </a:r>
            <a:r>
              <a:rPr lang="en-GB" dirty="0" smtClean="0"/>
              <a:t>1929.</a:t>
            </a:r>
          </a:p>
          <a:p>
            <a:r>
              <a:rPr lang="en-GB" dirty="0"/>
              <a:t>That policy led to declining interest rates, which encouraged people to borrow and overinvest</a:t>
            </a:r>
            <a:r>
              <a:rPr lang="en-GB" dirty="0" smtClean="0"/>
              <a:t>.</a:t>
            </a:r>
          </a:p>
          <a:p>
            <a:r>
              <a:rPr lang="en-GB" dirty="0"/>
              <a:t>But eventually, in 1929, the Fed’s board </a:t>
            </a:r>
            <a:r>
              <a:rPr lang="en-GB" u="sng" dirty="0">
                <a:hlinkClick r:id="rId2"/>
              </a:rPr>
              <a:t>worried that speculation was out of control</a:t>
            </a:r>
            <a:r>
              <a:rPr lang="en-GB" dirty="0"/>
              <a:t>, and abruptly slammed on the breaks by </a:t>
            </a:r>
            <a:r>
              <a:rPr lang="en-GB" u="sng" dirty="0">
                <a:hlinkClick r:id="rId3"/>
              </a:rPr>
              <a:t>contracting the money supply</a:t>
            </a:r>
            <a:r>
              <a:rPr lang="en-GB" dirty="0"/>
              <a:t> and raising interest </a:t>
            </a:r>
            <a:r>
              <a:rPr lang="en-GB" dirty="0" smtClean="0"/>
              <a:t>rates.</a:t>
            </a:r>
          </a:p>
          <a:p>
            <a:r>
              <a:rPr lang="en-GB" dirty="0" smtClean="0"/>
              <a:t>The Fed </a:t>
            </a:r>
            <a:r>
              <a:rPr lang="en-GB" dirty="0"/>
              <a:t>got the stock market to come </a:t>
            </a:r>
            <a:r>
              <a:rPr lang="en-GB" dirty="0" smtClean="0"/>
              <a:t>down. But </a:t>
            </a:r>
            <a:r>
              <a:rPr lang="en-GB" dirty="0"/>
              <a:t>then it came down a lot, and it came down very quickly.</a:t>
            </a:r>
            <a:endParaRPr lang="en-GB" b="1" u="sng" dirty="0" smtClean="0"/>
          </a:p>
          <a:p>
            <a:endParaRPr lang="en-GB" dirty="0"/>
          </a:p>
        </p:txBody>
      </p:sp>
    </p:spTree>
    <p:extLst>
      <p:ext uri="{BB962C8B-B14F-4D97-AF65-F5344CB8AC3E}">
        <p14:creationId xmlns:p14="http://schemas.microsoft.com/office/powerpoint/2010/main" val="66821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detour to Great Depression</a:t>
            </a:r>
            <a:endParaRPr lang="en-GB" dirty="0"/>
          </a:p>
        </p:txBody>
      </p:sp>
      <p:sp>
        <p:nvSpPr>
          <p:cNvPr id="3" name="Content Placeholder 2"/>
          <p:cNvSpPr>
            <a:spLocks noGrp="1"/>
          </p:cNvSpPr>
          <p:nvPr>
            <p:ph idx="1"/>
          </p:nvPr>
        </p:nvSpPr>
        <p:spPr/>
        <p:txBody>
          <a:bodyPr/>
          <a:lstStyle/>
          <a:p>
            <a:pPr marL="0" indent="0">
              <a:buNone/>
            </a:pPr>
            <a:r>
              <a:rPr lang="en-GB" dirty="0" smtClean="0"/>
              <a:t>Trade </a:t>
            </a:r>
            <a:r>
              <a:rPr lang="en-GB" dirty="0"/>
              <a:t>protectionists in Congress enacted the </a:t>
            </a:r>
            <a:r>
              <a:rPr lang="en-GB" u="sng" dirty="0">
                <a:hlinkClick r:id="rId2"/>
              </a:rPr>
              <a:t>Smoot-Hawley Act</a:t>
            </a:r>
            <a:r>
              <a:rPr lang="en-GB" dirty="0"/>
              <a:t>, which was written in early 1929, while the economy still seemed to be going strong. But after the Wall Street Crash weakened the economy, President Hoover still signed it into law in 1930. The law raised U.S. tariffs by an average of 16 percent, in an effort to shield American factories from the competition with foreign countries’ lower-priced goods. But the move backfired when other countries put tariffs on U.S. exports</a:t>
            </a:r>
            <a:r>
              <a:rPr lang="en-GB" dirty="0" smtClean="0"/>
              <a:t>.</a:t>
            </a:r>
          </a:p>
          <a:p>
            <a:pPr marL="0" indent="0">
              <a:buNone/>
            </a:pPr>
            <a:endParaRPr lang="en-GB" dirty="0"/>
          </a:p>
        </p:txBody>
      </p:sp>
    </p:spTree>
    <p:extLst>
      <p:ext uri="{BB962C8B-B14F-4D97-AF65-F5344CB8AC3E}">
        <p14:creationId xmlns:p14="http://schemas.microsoft.com/office/powerpoint/2010/main" val="54804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detour to Great Depression</a:t>
            </a:r>
            <a:endParaRPr lang="en-GB" dirty="0"/>
          </a:p>
        </p:txBody>
      </p:sp>
      <p:sp>
        <p:nvSpPr>
          <p:cNvPr id="3" name="Content Placeholder 2"/>
          <p:cNvSpPr>
            <a:spLocks noGrp="1"/>
          </p:cNvSpPr>
          <p:nvPr>
            <p:ph idx="1"/>
          </p:nvPr>
        </p:nvSpPr>
        <p:spPr/>
        <p:txBody>
          <a:bodyPr/>
          <a:lstStyle/>
          <a:p>
            <a:r>
              <a:rPr lang="en-GB" b="1" u="sng" dirty="0" smtClean="0"/>
              <a:t>Gold Standard</a:t>
            </a:r>
          </a:p>
          <a:p>
            <a:r>
              <a:rPr lang="en-GB" dirty="0" smtClean="0"/>
              <a:t>The </a:t>
            </a:r>
            <a:r>
              <a:rPr lang="en-GB" dirty="0"/>
              <a:t>Fed then moved to jack up interest rates higher to protect the dollar’s value. But those high-interest rates made it difficult for businesses to borrow the money that they needed to survive, and many ended up closing their doors instead</a:t>
            </a:r>
            <a:r>
              <a:rPr lang="en-GB" dirty="0" smtClean="0"/>
              <a:t>.</a:t>
            </a:r>
          </a:p>
          <a:p>
            <a:r>
              <a:rPr lang="en-GB" dirty="0"/>
              <a:t> </a:t>
            </a:r>
            <a:r>
              <a:rPr lang="en-GB" dirty="0" smtClean="0"/>
              <a:t>US economy </a:t>
            </a:r>
            <a:r>
              <a:rPr lang="en-GB" dirty="0"/>
              <a:t>didn’t really get back to normal until after the war when the victorious United States emerged as the world’s leading economy.</a:t>
            </a:r>
          </a:p>
        </p:txBody>
      </p:sp>
    </p:spTree>
    <p:extLst>
      <p:ext uri="{BB962C8B-B14F-4D97-AF65-F5344CB8AC3E}">
        <p14:creationId xmlns:p14="http://schemas.microsoft.com/office/powerpoint/2010/main" val="181632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85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Microeconomics </a:t>
            </a:r>
            <a:r>
              <a:rPr lang="en-GB" dirty="0" err="1" smtClean="0"/>
              <a:t>Vs</a:t>
            </a:r>
            <a:r>
              <a:rPr lang="en-GB" dirty="0" smtClean="0"/>
              <a:t> Macroeconomics</a:t>
            </a:r>
            <a:endParaRPr lang="en-GB" dirty="0"/>
          </a:p>
        </p:txBody>
      </p:sp>
      <p:sp>
        <p:nvSpPr>
          <p:cNvPr id="3" name="Content Placeholder 2"/>
          <p:cNvSpPr>
            <a:spLocks noGrp="1"/>
          </p:cNvSpPr>
          <p:nvPr>
            <p:ph idx="1"/>
          </p:nvPr>
        </p:nvSpPr>
        <p:spPr/>
        <p:txBody>
          <a:bodyPr/>
          <a:lstStyle/>
          <a:p>
            <a:r>
              <a:rPr lang="en-GB" dirty="0"/>
              <a:t>A key distinction between microeconomics and macroeconomics is that macroeconomic aggregates can sometimes behave in very different ways or even the opposite of similar microeconomic </a:t>
            </a:r>
            <a:r>
              <a:rPr lang="en-GB" dirty="0" smtClean="0"/>
              <a:t>variables.</a:t>
            </a:r>
          </a:p>
          <a:p>
            <a:r>
              <a:rPr lang="en-GB" dirty="0" smtClean="0"/>
              <a:t>Example- Paradox of Thrift</a:t>
            </a:r>
            <a:endParaRPr lang="en-GB" dirty="0"/>
          </a:p>
        </p:txBody>
      </p:sp>
    </p:spTree>
    <p:extLst>
      <p:ext uri="{BB962C8B-B14F-4D97-AF65-F5344CB8AC3E}">
        <p14:creationId xmlns:p14="http://schemas.microsoft.com/office/powerpoint/2010/main" val="276546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Macroeconomic Schools of Thought</a:t>
            </a:r>
            <a:r>
              <a:rPr lang="en-GB" dirty="0"/>
              <a:t/>
            </a:r>
            <a:br>
              <a:rPr lang="en-GB" dirty="0"/>
            </a:br>
            <a:endParaRPr lang="en-GB" dirty="0"/>
          </a:p>
        </p:txBody>
      </p:sp>
      <p:sp>
        <p:nvSpPr>
          <p:cNvPr id="3" name="Content Placeholder 2"/>
          <p:cNvSpPr>
            <a:spLocks noGrp="1"/>
          </p:cNvSpPr>
          <p:nvPr>
            <p:ph idx="1"/>
          </p:nvPr>
        </p:nvSpPr>
        <p:spPr/>
        <p:txBody>
          <a:bodyPr/>
          <a:lstStyle/>
          <a:p>
            <a:r>
              <a:rPr lang="en-GB" u="sng" dirty="0">
                <a:hlinkClick r:id="rId2"/>
              </a:rPr>
              <a:t>Classical </a:t>
            </a:r>
            <a:r>
              <a:rPr lang="en-GB" u="sng" dirty="0" smtClean="0">
                <a:hlinkClick r:id="rId2"/>
              </a:rPr>
              <a:t>economics</a:t>
            </a:r>
            <a:r>
              <a:rPr lang="en-GB" dirty="0"/>
              <a:t> held that prices, wages, and rates are flexible and markets tend to clear unless prevented from doing so by government policy; these ideas build on Adam Smith's original theories. </a:t>
            </a:r>
            <a:endParaRPr lang="en-GB" dirty="0" smtClean="0"/>
          </a:p>
          <a:p>
            <a:r>
              <a:rPr lang="en-GB" dirty="0"/>
              <a:t>Keynesian </a:t>
            </a:r>
            <a:r>
              <a:rPr lang="en-GB" dirty="0" smtClean="0"/>
              <a:t>economics </a:t>
            </a:r>
            <a:r>
              <a:rPr lang="en-GB" dirty="0"/>
              <a:t>believe that the business cycle can be managed by active government intervention through fiscal </a:t>
            </a:r>
            <a:r>
              <a:rPr lang="en-GB" dirty="0" smtClean="0"/>
              <a:t>policy and </a:t>
            </a:r>
            <a:r>
              <a:rPr lang="en-GB" dirty="0" err="1" smtClean="0"/>
              <a:t>monetory</a:t>
            </a:r>
            <a:r>
              <a:rPr lang="en-GB" dirty="0" smtClean="0"/>
              <a:t> policy.</a:t>
            </a:r>
            <a:r>
              <a:rPr lang="en-GB" dirty="0"/>
              <a:t> Keynes and was the beginning of macroeconomics as a separate area of study from microeconomics. Keynesians focus on </a:t>
            </a:r>
            <a:r>
              <a:rPr lang="en-GB" u="sng" dirty="0">
                <a:hlinkClick r:id="rId3"/>
              </a:rPr>
              <a:t>aggregate demand</a:t>
            </a:r>
            <a:r>
              <a:rPr lang="en-GB" dirty="0"/>
              <a:t> as the principal factor in issues like unemployment and the business cycle.</a:t>
            </a:r>
          </a:p>
        </p:txBody>
      </p:sp>
    </p:spTree>
    <p:extLst>
      <p:ext uri="{BB962C8B-B14F-4D97-AF65-F5344CB8AC3E}">
        <p14:creationId xmlns:p14="http://schemas.microsoft.com/office/powerpoint/2010/main" val="103989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Macroeconomic Schools of Thought</a:t>
            </a:r>
            <a:endParaRPr lang="en-GB" dirty="0"/>
          </a:p>
        </p:txBody>
      </p:sp>
      <p:sp>
        <p:nvSpPr>
          <p:cNvPr id="3" name="Content Placeholder 2"/>
          <p:cNvSpPr>
            <a:spLocks noGrp="1"/>
          </p:cNvSpPr>
          <p:nvPr>
            <p:ph idx="1"/>
          </p:nvPr>
        </p:nvSpPr>
        <p:spPr/>
        <p:txBody>
          <a:bodyPr/>
          <a:lstStyle/>
          <a:p>
            <a:r>
              <a:rPr lang="en-GB" dirty="0" smtClean="0"/>
              <a:t>The</a:t>
            </a:r>
            <a:r>
              <a:rPr lang="en-GB" dirty="0"/>
              <a:t> </a:t>
            </a:r>
            <a:r>
              <a:rPr lang="en-GB" u="sng" dirty="0">
                <a:hlinkClick r:id="rId2"/>
              </a:rPr>
              <a:t>Monetarist</a:t>
            </a:r>
            <a:r>
              <a:rPr lang="en-GB" dirty="0"/>
              <a:t> school is a branch of Keynesian economics credited mainly to the works of Milton Friedman. Working within and extending Keynesian models, Monetarists argue that monetary policy is generally a more effective and desirable policy tool to manage aggregate demand than fiscal policy</a:t>
            </a:r>
            <a:r>
              <a:rPr lang="en-GB" dirty="0" smtClean="0"/>
              <a:t>.</a:t>
            </a:r>
          </a:p>
          <a:p>
            <a:r>
              <a:rPr lang="en-GB" b="1" dirty="0" smtClean="0"/>
              <a:t>Stagflation (1970)</a:t>
            </a:r>
          </a:p>
          <a:p>
            <a:endParaRPr lang="en-GB" dirty="0"/>
          </a:p>
        </p:txBody>
      </p:sp>
    </p:spTree>
    <p:extLst>
      <p:ext uri="{BB962C8B-B14F-4D97-AF65-F5344CB8AC3E}">
        <p14:creationId xmlns:p14="http://schemas.microsoft.com/office/powerpoint/2010/main" val="104158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Macroeconomic Schools of Thought</a:t>
            </a:r>
            <a:endParaRPr lang="en-GB" dirty="0"/>
          </a:p>
        </p:txBody>
      </p:sp>
      <p:sp>
        <p:nvSpPr>
          <p:cNvPr id="3" name="Content Placeholder 2"/>
          <p:cNvSpPr>
            <a:spLocks noGrp="1"/>
          </p:cNvSpPr>
          <p:nvPr>
            <p:ph idx="1"/>
          </p:nvPr>
        </p:nvSpPr>
        <p:spPr/>
        <p:txBody>
          <a:bodyPr>
            <a:normAutofit/>
          </a:bodyPr>
          <a:lstStyle/>
          <a:p>
            <a:r>
              <a:rPr lang="en-GB" u="sng" dirty="0" smtClean="0"/>
              <a:t>New </a:t>
            </a:r>
            <a:r>
              <a:rPr lang="en-GB" u="sng" dirty="0"/>
              <a:t>Classical economists </a:t>
            </a:r>
            <a:r>
              <a:rPr lang="en-GB" dirty="0"/>
              <a:t>assume that all agents try to maximize their utility and have </a:t>
            </a:r>
            <a:r>
              <a:rPr lang="en-GB" u="sng" dirty="0">
                <a:hlinkClick r:id="rId2"/>
              </a:rPr>
              <a:t>rational expectations</a:t>
            </a:r>
            <a:r>
              <a:rPr lang="en-GB" dirty="0"/>
              <a:t>, which they incorporate into macroeconomic models. New Classical economists believe that unemployment is largely voluntary and that discretionary fiscal policy destabilizes, while inflation can be controlled with monetary policy</a:t>
            </a:r>
            <a:r>
              <a:rPr lang="en-GB" dirty="0" smtClean="0"/>
              <a:t>.</a:t>
            </a:r>
          </a:p>
          <a:p>
            <a:r>
              <a:rPr lang="en-GB" u="sng" dirty="0"/>
              <a:t>New Keynesians </a:t>
            </a:r>
            <a:r>
              <a:rPr lang="en-GB" dirty="0"/>
              <a:t>accept that households and firms operate based on rational expectations, </a:t>
            </a:r>
            <a:r>
              <a:rPr lang="en-GB" u="sng" dirty="0"/>
              <a:t>they still maintain that there are a variety of market failures, including sticky prices and wages</a:t>
            </a:r>
            <a:r>
              <a:rPr lang="en-GB" dirty="0"/>
              <a:t>. Because of this "stickiness," the government can improve macroeconomic conditions through fiscal and monetary policy.</a:t>
            </a:r>
          </a:p>
          <a:p>
            <a:endParaRPr lang="en-GB" dirty="0"/>
          </a:p>
          <a:p>
            <a:endParaRPr lang="en-GB" b="1" dirty="0"/>
          </a:p>
        </p:txBody>
      </p:sp>
    </p:spTree>
    <p:extLst>
      <p:ext uri="{BB962C8B-B14F-4D97-AF65-F5344CB8AC3E}">
        <p14:creationId xmlns:p14="http://schemas.microsoft.com/office/powerpoint/2010/main" val="152428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Macroeconomic Schools of Thought</a:t>
            </a:r>
            <a:endParaRPr lang="en-GB" dirty="0"/>
          </a:p>
        </p:txBody>
      </p:sp>
      <p:sp>
        <p:nvSpPr>
          <p:cNvPr id="3" name="Content Placeholder 2"/>
          <p:cNvSpPr>
            <a:spLocks noGrp="1"/>
          </p:cNvSpPr>
          <p:nvPr>
            <p:ph idx="1"/>
          </p:nvPr>
        </p:nvSpPr>
        <p:spPr/>
        <p:txBody>
          <a:bodyPr/>
          <a:lstStyle/>
          <a:p>
            <a:r>
              <a:rPr lang="en-GB" u="sng" dirty="0"/>
              <a:t>Austrian</a:t>
            </a:r>
            <a:r>
              <a:rPr lang="en-GB" dirty="0"/>
              <a:t> theories also have important implications for what are otherwise considered macroeconomic subjects. In particular, the Austrian business cycle theory explains broadly synchronized (macroeconomic) swings in economic activity across markets due to monetary policy and the role that money and banking play in linking (microeconomic) markets to each other and across time. </a:t>
            </a:r>
          </a:p>
          <a:p>
            <a:endParaRPr lang="en-GB" dirty="0"/>
          </a:p>
        </p:txBody>
      </p:sp>
    </p:spTree>
    <p:extLst>
      <p:ext uri="{BB962C8B-B14F-4D97-AF65-F5344CB8AC3E}">
        <p14:creationId xmlns:p14="http://schemas.microsoft.com/office/powerpoint/2010/main" val="56124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a:t>
            </a:r>
            <a:endParaRPr lang="en-GB" dirty="0"/>
          </a:p>
        </p:txBody>
      </p:sp>
      <p:sp>
        <p:nvSpPr>
          <p:cNvPr id="3" name="Content Placeholder 2"/>
          <p:cNvSpPr>
            <a:spLocks noGrp="1"/>
          </p:cNvSpPr>
          <p:nvPr>
            <p:ph idx="1"/>
          </p:nvPr>
        </p:nvSpPr>
        <p:spPr/>
        <p:txBody>
          <a:bodyPr>
            <a:normAutofit fontScale="92500"/>
          </a:bodyPr>
          <a:lstStyle/>
          <a:p>
            <a:r>
              <a:rPr lang="en-GB" dirty="0"/>
              <a:t>Macroeconomics is a branch of economics that studies the </a:t>
            </a:r>
            <a:r>
              <a:rPr lang="en-GB" dirty="0" err="1"/>
              <a:t>behavior</a:t>
            </a:r>
            <a:r>
              <a:rPr lang="en-GB" dirty="0"/>
              <a:t> of an overall economy, which encompasses markets, businesses, consumers, and governments. Macroeconomics examines economy-wide phenomena such as inflation, price levels, rate of economic growth, national income, gross domestic product (GDP), and changes in </a:t>
            </a:r>
            <a:r>
              <a:rPr lang="en-GB" dirty="0" smtClean="0"/>
              <a:t>unemployment.</a:t>
            </a:r>
          </a:p>
          <a:p>
            <a:r>
              <a:rPr lang="en-GB" dirty="0" smtClean="0"/>
              <a:t>In </a:t>
            </a:r>
            <a:r>
              <a:rPr lang="en-GB" dirty="0"/>
              <a:t>its modern form, macroeconomics is often defined as starting with </a:t>
            </a:r>
            <a:r>
              <a:rPr lang="en-GB" u="sng" dirty="0">
                <a:hlinkClick r:id="rId2"/>
              </a:rPr>
              <a:t>John Maynard Keynes</a:t>
            </a:r>
            <a:r>
              <a:rPr lang="en-GB" dirty="0"/>
              <a:t> and his book </a:t>
            </a:r>
            <a:r>
              <a:rPr lang="en-GB" i="1" dirty="0"/>
              <a:t>The General Theory of Employment, Interest, and Money</a:t>
            </a:r>
            <a:r>
              <a:rPr lang="en-GB" dirty="0"/>
              <a:t> in 1936. In it, Keynes explained the fallout from the </a:t>
            </a:r>
            <a:r>
              <a:rPr lang="en-GB" u="sng" dirty="0">
                <a:hlinkClick r:id="rId3"/>
              </a:rPr>
              <a:t>Great Depression</a:t>
            </a:r>
            <a:r>
              <a:rPr lang="en-GB" dirty="0"/>
              <a:t>, when goods went unsold and workers were unemployed.</a:t>
            </a:r>
          </a:p>
          <a:p>
            <a:r>
              <a:rPr lang="en-GB" dirty="0" smtClean="0"/>
              <a:t/>
            </a:r>
            <a:br>
              <a:rPr lang="en-GB" dirty="0" smtClean="0"/>
            </a:br>
            <a:endParaRPr lang="en-GB" dirty="0"/>
          </a:p>
        </p:txBody>
      </p:sp>
    </p:spTree>
    <p:extLst>
      <p:ext uri="{BB962C8B-B14F-4D97-AF65-F5344CB8AC3E}">
        <p14:creationId xmlns:p14="http://schemas.microsoft.com/office/powerpoint/2010/main" val="298834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03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it?</a:t>
            </a:r>
            <a:endParaRPr lang="en-GB" dirty="0"/>
          </a:p>
        </p:txBody>
      </p:sp>
      <p:sp>
        <p:nvSpPr>
          <p:cNvPr id="3" name="Content Placeholder 2"/>
          <p:cNvSpPr>
            <a:spLocks noGrp="1"/>
          </p:cNvSpPr>
          <p:nvPr>
            <p:ph idx="1"/>
          </p:nvPr>
        </p:nvSpPr>
        <p:spPr/>
        <p:txBody>
          <a:bodyPr/>
          <a:lstStyle/>
          <a:p>
            <a:r>
              <a:rPr lang="en-GB" dirty="0" smtClean="0"/>
              <a:t>Macroeconomic models, and the forecasts they produce, are used by government entities to aid in constructing and evaluating economic, monetary, and fiscal policy. Businesses use the models to set strategies in domestic and global markets, and investors use them to predict and plan for movements in various asset classes.</a:t>
            </a:r>
          </a:p>
          <a:p>
            <a:endParaRPr lang="en-GB" dirty="0"/>
          </a:p>
        </p:txBody>
      </p:sp>
    </p:spTree>
    <p:extLst>
      <p:ext uri="{BB962C8B-B14F-4D97-AF65-F5344CB8AC3E}">
        <p14:creationId xmlns:p14="http://schemas.microsoft.com/office/powerpoint/2010/main" val="15428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83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a:t>
            </a:r>
            <a:br>
              <a:rPr lang="en-GB" dirty="0" smtClean="0"/>
            </a:br>
            <a:endParaRPr lang="en-GB" dirty="0"/>
          </a:p>
        </p:txBody>
      </p:sp>
      <p:sp>
        <p:nvSpPr>
          <p:cNvPr id="3" name="Content Placeholder 2"/>
          <p:cNvSpPr>
            <a:spLocks noGrp="1"/>
          </p:cNvSpPr>
          <p:nvPr>
            <p:ph idx="1"/>
          </p:nvPr>
        </p:nvSpPr>
        <p:spPr/>
        <p:txBody>
          <a:bodyPr/>
          <a:lstStyle/>
          <a:p>
            <a:r>
              <a:rPr lang="en-GB" dirty="0"/>
              <a:t>In its modern form, macroeconomics is often defined as starting with </a:t>
            </a:r>
            <a:r>
              <a:rPr lang="en-GB" u="sng" dirty="0">
                <a:hlinkClick r:id="rId2"/>
              </a:rPr>
              <a:t>John Maynard Keynes</a:t>
            </a:r>
            <a:r>
              <a:rPr lang="en-GB" dirty="0"/>
              <a:t> and his book </a:t>
            </a:r>
            <a:r>
              <a:rPr lang="en-GB" i="1" dirty="0"/>
              <a:t>The General Theory of Employment, Interest, and Money</a:t>
            </a:r>
            <a:r>
              <a:rPr lang="en-GB" dirty="0"/>
              <a:t> in 1936. In it, Keynes explained the fallout from the </a:t>
            </a:r>
            <a:r>
              <a:rPr lang="en-GB" u="sng" dirty="0">
                <a:hlinkClick r:id="rId3"/>
              </a:rPr>
              <a:t>Great Depression</a:t>
            </a:r>
            <a:r>
              <a:rPr lang="en-GB" dirty="0"/>
              <a:t>, when goods went unsold and workers were unemployed.</a:t>
            </a:r>
          </a:p>
          <a:p>
            <a:r>
              <a:rPr lang="en-GB" dirty="0" smtClean="0"/>
              <a:t>Before that the idea of General Equilibrium (Leon </a:t>
            </a:r>
            <a:r>
              <a:rPr lang="en-GB" dirty="0" err="1" smtClean="0"/>
              <a:t>Walras</a:t>
            </a:r>
            <a:r>
              <a:rPr lang="en-GB" dirty="0" smtClean="0"/>
              <a:t>) existed.</a:t>
            </a:r>
          </a:p>
          <a:p>
            <a:r>
              <a:rPr lang="en-GB" dirty="0" smtClean="0"/>
              <a:t>Money was considered as a medium of exchange</a:t>
            </a:r>
            <a:r>
              <a:rPr lang="en-GB" dirty="0"/>
              <a:t> </a:t>
            </a:r>
            <a:r>
              <a:rPr lang="en-GB" dirty="0" smtClean="0"/>
              <a:t>(</a:t>
            </a:r>
            <a:r>
              <a:rPr lang="en-GB" dirty="0"/>
              <a:t>Knut </a:t>
            </a:r>
            <a:r>
              <a:rPr lang="en-GB" dirty="0" err="1"/>
              <a:t>Wicksell</a:t>
            </a:r>
            <a:r>
              <a:rPr lang="en-GB" dirty="0"/>
              <a:t>, Irving Fisher, and Ludwig von </a:t>
            </a:r>
            <a:r>
              <a:rPr lang="en-GB" dirty="0" err="1" smtClean="0"/>
              <a:t>Mises</a:t>
            </a:r>
            <a:r>
              <a:rPr lang="en-GB" dirty="0" smtClean="0"/>
              <a:t>).</a:t>
            </a:r>
            <a:endParaRPr lang="en-GB" dirty="0"/>
          </a:p>
        </p:txBody>
      </p:sp>
    </p:spTree>
    <p:extLst>
      <p:ext uri="{BB962C8B-B14F-4D97-AF65-F5344CB8AC3E}">
        <p14:creationId xmlns:p14="http://schemas.microsoft.com/office/powerpoint/2010/main" val="32255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Maynard </a:t>
            </a:r>
            <a:r>
              <a:rPr lang="en-GB" dirty="0"/>
              <a:t>K</a:t>
            </a:r>
            <a:r>
              <a:rPr lang="en-GB" dirty="0" smtClean="0"/>
              <a:t>eynes</a:t>
            </a:r>
            <a:endParaRPr lang="en-GB" dirty="0"/>
          </a:p>
        </p:txBody>
      </p:sp>
      <p:pic>
        <p:nvPicPr>
          <p:cNvPr id="3074" name="Picture 2" descr="https://contemporarythinkers.org/jm-keynes/wp-content/uploads/sites/31/2012/08/J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4411" y="1825624"/>
            <a:ext cx="5182465"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detour to Great Depression</a:t>
            </a:r>
            <a:endParaRPr lang="en-GB" dirty="0"/>
          </a:p>
        </p:txBody>
      </p:sp>
      <p:sp>
        <p:nvSpPr>
          <p:cNvPr id="3" name="Content Placeholder 2"/>
          <p:cNvSpPr>
            <a:spLocks noGrp="1"/>
          </p:cNvSpPr>
          <p:nvPr>
            <p:ph idx="1"/>
          </p:nvPr>
        </p:nvSpPr>
        <p:spPr/>
        <p:txBody>
          <a:bodyPr/>
          <a:lstStyle/>
          <a:p>
            <a:r>
              <a:rPr lang="en-GB" dirty="0"/>
              <a:t>The Great Depression of 1929 devastated the U.S. economy. A third of all banks failed</a:t>
            </a:r>
            <a:r>
              <a:rPr lang="en-GB" dirty="0" smtClean="0"/>
              <a:t>.</a:t>
            </a:r>
            <a:r>
              <a:rPr lang="en-GB" dirty="0"/>
              <a:t> </a:t>
            </a:r>
            <a:r>
              <a:rPr lang="en-GB" u="sng" dirty="0"/>
              <a:t>Unemployment rose to 25%,</a:t>
            </a:r>
            <a:r>
              <a:rPr lang="en-GB" dirty="0"/>
              <a:t> and homelessness increased</a:t>
            </a:r>
            <a:r>
              <a:rPr lang="en-GB" dirty="0" smtClean="0"/>
              <a:t>.</a:t>
            </a:r>
            <a:r>
              <a:rPr lang="en-GB" dirty="0"/>
              <a:t> Housing prices plummeted, international trade collapsed, and deflation soared</a:t>
            </a:r>
            <a:r>
              <a:rPr lang="en-GB" dirty="0" smtClean="0"/>
              <a:t>.</a:t>
            </a:r>
            <a:r>
              <a:rPr lang="en-GB" dirty="0"/>
              <a:t> It took 25 years for the stock market to recover</a:t>
            </a:r>
            <a:r>
              <a:rPr lang="en-GB" dirty="0" smtClean="0"/>
              <a:t>.</a:t>
            </a:r>
          </a:p>
          <a:p>
            <a:r>
              <a:rPr lang="en-GB" dirty="0"/>
              <a:t>During the first five years of the depression, </a:t>
            </a:r>
            <a:r>
              <a:rPr lang="en-GB" u="sng" dirty="0"/>
              <a:t>the economy shrank by 50%. </a:t>
            </a:r>
            <a:r>
              <a:rPr lang="en-GB" dirty="0"/>
              <a:t>In 1929, economic output was $105 billion, as measured by gross domestic product (GDP). </a:t>
            </a:r>
          </a:p>
        </p:txBody>
      </p:sp>
    </p:spTree>
    <p:extLst>
      <p:ext uri="{BB962C8B-B14F-4D97-AF65-F5344CB8AC3E}">
        <p14:creationId xmlns:p14="http://schemas.microsoft.com/office/powerpoint/2010/main" val="414552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dirty="0" smtClean="0"/>
              <a:t>   A detour to Great Depression</a:t>
            </a:r>
            <a:endParaRPr lang="en-GB" dirty="0"/>
          </a:p>
        </p:txBody>
      </p:sp>
      <p:sp>
        <p:nvSpPr>
          <p:cNvPr id="3" name="Content Placeholder 2"/>
          <p:cNvSpPr>
            <a:spLocks noGrp="1"/>
          </p:cNvSpPr>
          <p:nvPr>
            <p:ph idx="1"/>
          </p:nvPr>
        </p:nvSpPr>
        <p:spPr/>
        <p:txBody>
          <a:bodyPr/>
          <a:lstStyle/>
          <a:p>
            <a:r>
              <a:rPr lang="en-GB" dirty="0"/>
              <a:t>Black Monday, </a:t>
            </a:r>
            <a:r>
              <a:rPr lang="en-GB" u="sng" dirty="0">
                <a:hlinkClick r:id="rId2"/>
              </a:rPr>
              <a:t>October 28, </a:t>
            </a:r>
            <a:r>
              <a:rPr lang="en-GB" u="sng" dirty="0" smtClean="0">
                <a:hlinkClick r:id="rId2"/>
              </a:rPr>
              <a:t>1929</a:t>
            </a:r>
            <a:r>
              <a:rPr lang="en-GB" dirty="0" smtClean="0"/>
              <a:t>.</a:t>
            </a:r>
          </a:p>
          <a:p>
            <a:r>
              <a:rPr lang="en-GB" b="1" u="sng" dirty="0" smtClean="0"/>
              <a:t>Post WW I (The Roaring 20s).</a:t>
            </a:r>
            <a:endParaRPr lang="en-GB" b="1" u="sng" dirty="0"/>
          </a:p>
          <a:p>
            <a:r>
              <a:rPr lang="en-GB" dirty="0" smtClean="0"/>
              <a:t>The </a:t>
            </a:r>
            <a:r>
              <a:rPr lang="en-GB" dirty="0"/>
              <a:t>nature of the economy in the United States and elsewhere shifted, as ordinary consumers buying durable goods such as appliances and cars—often on credit—became more and more important</a:t>
            </a:r>
            <a:r>
              <a:rPr lang="en-GB" dirty="0" smtClean="0"/>
              <a:t>.</a:t>
            </a:r>
            <a:r>
              <a:rPr lang="en-GB" dirty="0"/>
              <a:t> it also made them vulnerable to sudden shifts in consumer confidence</a:t>
            </a:r>
            <a:r>
              <a:rPr lang="en-GB" dirty="0" smtClean="0"/>
              <a:t>.</a:t>
            </a:r>
          </a:p>
          <a:p>
            <a:endParaRPr lang="en-GB" dirty="0" smtClean="0"/>
          </a:p>
          <a:p>
            <a:endParaRPr lang="en-GB" dirty="0"/>
          </a:p>
        </p:txBody>
      </p:sp>
    </p:spTree>
    <p:extLst>
      <p:ext uri="{BB962C8B-B14F-4D97-AF65-F5344CB8AC3E}">
        <p14:creationId xmlns:p14="http://schemas.microsoft.com/office/powerpoint/2010/main" val="326267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306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468</Words>
  <Application>Microsoft Office PowerPoint</Application>
  <PresentationFormat>Widescreen</PresentationFormat>
  <Paragraphs>53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MACROECONOMICS</vt:lpstr>
      <vt:lpstr>What is it?</vt:lpstr>
      <vt:lpstr>What is it?</vt:lpstr>
      <vt:lpstr>PowerPoint Presentation</vt:lpstr>
      <vt:lpstr>Origin </vt:lpstr>
      <vt:lpstr>John Maynard Keynes</vt:lpstr>
      <vt:lpstr>A detour to Great Depression</vt:lpstr>
      <vt:lpstr>    A detour to Great Depression</vt:lpstr>
      <vt:lpstr>PowerPoint Presentation</vt:lpstr>
      <vt:lpstr>A detour to Great Depression</vt:lpstr>
      <vt:lpstr>A detour to Great Depression</vt:lpstr>
      <vt:lpstr>A detour to Great Depression</vt:lpstr>
      <vt:lpstr>A detour to Great Depression</vt:lpstr>
      <vt:lpstr>PowerPoint Presentation</vt:lpstr>
      <vt:lpstr>Microeconomics Vs Macroeconomics</vt:lpstr>
      <vt:lpstr>Macroeconomic Schools of Thought </vt:lpstr>
      <vt:lpstr>Macroeconomic Schools of Thought</vt:lpstr>
      <vt:lpstr>Macroeconomic Schools of Thought</vt:lpstr>
      <vt:lpstr>Macroeconomic Schools of Thought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dc:title>
  <dc:creator>ME</dc:creator>
  <cp:lastModifiedBy>ME</cp:lastModifiedBy>
  <cp:revision>12</cp:revision>
  <dcterms:created xsi:type="dcterms:W3CDTF">2024-05-03T15:09:28Z</dcterms:created>
  <dcterms:modified xsi:type="dcterms:W3CDTF">2024-05-03T16:58:31Z</dcterms:modified>
</cp:coreProperties>
</file>